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44"/>
  </p:notesMasterIdLst>
  <p:handoutMasterIdLst>
    <p:handoutMasterId r:id="rId45"/>
  </p:handoutMasterIdLst>
  <p:sldIdLst>
    <p:sldId id="256" r:id="rId5"/>
    <p:sldId id="357" r:id="rId6"/>
    <p:sldId id="368" r:id="rId7"/>
    <p:sldId id="361" r:id="rId8"/>
    <p:sldId id="381" r:id="rId9"/>
    <p:sldId id="372" r:id="rId10"/>
    <p:sldId id="373" r:id="rId11"/>
    <p:sldId id="374" r:id="rId12"/>
    <p:sldId id="377" r:id="rId13"/>
    <p:sldId id="382" r:id="rId14"/>
    <p:sldId id="376" r:id="rId15"/>
    <p:sldId id="375" r:id="rId16"/>
    <p:sldId id="379" r:id="rId17"/>
    <p:sldId id="378" r:id="rId18"/>
    <p:sldId id="360" r:id="rId19"/>
    <p:sldId id="264" r:id="rId20"/>
    <p:sldId id="266" r:id="rId21"/>
    <p:sldId id="362" r:id="rId22"/>
    <p:sldId id="358" r:id="rId23"/>
    <p:sldId id="359" r:id="rId24"/>
    <p:sldId id="369" r:id="rId25"/>
    <p:sldId id="343" r:id="rId26"/>
    <p:sldId id="354" r:id="rId27"/>
    <p:sldId id="353" r:id="rId28"/>
    <p:sldId id="344" r:id="rId29"/>
    <p:sldId id="355" r:id="rId30"/>
    <p:sldId id="356" r:id="rId31"/>
    <p:sldId id="370" r:id="rId32"/>
    <p:sldId id="350" r:id="rId33"/>
    <p:sldId id="351" r:id="rId34"/>
    <p:sldId id="346" r:id="rId35"/>
    <p:sldId id="371" r:id="rId36"/>
    <p:sldId id="349" r:id="rId37"/>
    <p:sldId id="363" r:id="rId38"/>
    <p:sldId id="352" r:id="rId39"/>
    <p:sldId id="365" r:id="rId40"/>
    <p:sldId id="366" r:id="rId41"/>
    <p:sldId id="367" r:id="rId42"/>
    <p:sldId id="3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4537A-FE60-43F1-AADB-B3C72F85F220}" v="157" dt="2022-05-28T06:13:56.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69" d="100"/>
          <a:sy n="69" d="100"/>
        </p:scale>
        <p:origin x="780"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6/20/2024</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a1e51a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a1e51a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0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a1e51a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a1e51a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38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6/20/2024</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transition spd="slow">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95190606"/>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 id="2147483706" r:id="rId19"/>
  </p:sldLayoutIdLst>
  <p:transition spd="slow">
    <p:randomBar dir="vert"/>
  </p:transition>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hyperlink" Target="https://youtu.be/Xr9agFpAtPQ"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rained.app/" TargetMode="Externa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brained-21938679.hubspotpagebuilder.com/-temporary-slug-367b79b3-4684-4201-bdcc-6f1061111b1e?hs_preview=qdgHQDLO-73163833232"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rained-21938679.hubspotpagebuilder.com/-temporary-slug-1088d48d-bcd2-4e48-aed8-8ef6594d3067?hs_preview=girKcQAj-73151602819"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ame 10">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838200" y="1284329"/>
            <a:ext cx="4287253" cy="2629119"/>
          </a:xfrm>
        </p:spPr>
        <p:txBody>
          <a:bodyPr vert="horz" lIns="91440" tIns="45720" rIns="91440" bIns="45720" rtlCol="0" anchor="b" anchorCtr="0">
            <a:normAutofit/>
          </a:bodyPr>
          <a:lstStyle/>
          <a:p>
            <a:r>
              <a:rPr lang="en-US" sz="5400" dirty="0">
                <a:gradFill flip="none" rotWithShape="1">
                  <a:gsLst>
                    <a:gs pos="0">
                      <a:schemeClr val="accent5">
                        <a:alpha val="70000"/>
                      </a:schemeClr>
                    </a:gs>
                    <a:gs pos="100000">
                      <a:schemeClr val="accent1">
                        <a:alpha val="70000"/>
                      </a:schemeClr>
                    </a:gs>
                  </a:gsLst>
                  <a:lin ang="0" scaled="1"/>
                  <a:tileRect/>
                </a:gradFill>
              </a:rPr>
              <a:t>Inbound Marketing</a:t>
            </a:r>
            <a:br>
              <a:rPr lang="en-US" sz="5400" dirty="0">
                <a:gradFill flip="none" rotWithShape="1">
                  <a:gsLst>
                    <a:gs pos="0">
                      <a:schemeClr val="accent5">
                        <a:alpha val="70000"/>
                      </a:schemeClr>
                    </a:gs>
                    <a:gs pos="100000">
                      <a:schemeClr val="accent1">
                        <a:alpha val="70000"/>
                      </a:schemeClr>
                    </a:gs>
                  </a:gsLst>
                  <a:lin ang="0" scaled="1"/>
                  <a:tileRect/>
                </a:gradFill>
              </a:rPr>
            </a:br>
            <a:r>
              <a:rPr lang="en-US" sz="5400" dirty="0">
                <a:gradFill flip="none" rotWithShape="1">
                  <a:gsLst>
                    <a:gs pos="0">
                      <a:schemeClr val="accent5">
                        <a:alpha val="70000"/>
                      </a:schemeClr>
                    </a:gs>
                    <a:gs pos="100000">
                      <a:schemeClr val="accent1">
                        <a:alpha val="70000"/>
                      </a:schemeClr>
                    </a:gs>
                  </a:gsLst>
                  <a:lin ang="0" scaled="1"/>
                  <a:tileRect/>
                </a:gradFill>
              </a:rPr>
              <a:t>for Brained</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659732" y="4999549"/>
            <a:ext cx="4287253" cy="1446212"/>
          </a:xfrm>
        </p:spPr>
        <p:txBody>
          <a:bodyPr vert="horz" lIns="91440" tIns="45720" rIns="91440" bIns="45720" rtlCol="0">
            <a:normAutofit/>
          </a:bodyPr>
          <a:lstStyle/>
          <a:p>
            <a:pPr algn="l"/>
            <a:r>
              <a:rPr lang="en-US" sz="1800" kern="1200" dirty="0">
                <a:solidFill>
                  <a:schemeClr val="tx2">
                    <a:alpha val="60000"/>
                  </a:schemeClr>
                </a:solidFill>
                <a:latin typeface="+mn-lt"/>
                <a:ea typeface="+mn-ea"/>
                <a:cs typeface="+mn-cs"/>
              </a:rPr>
              <a:t>Submitted to: Dr. Ray Titus</a:t>
            </a:r>
          </a:p>
          <a:p>
            <a:pPr algn="l"/>
            <a:r>
              <a:rPr lang="en-US" sz="1800" kern="1200" dirty="0">
                <a:solidFill>
                  <a:schemeClr val="tx2">
                    <a:alpha val="60000"/>
                  </a:schemeClr>
                </a:solidFill>
                <a:latin typeface="+mn-lt"/>
                <a:ea typeface="+mn-ea"/>
                <a:cs typeface="+mn-cs"/>
              </a:rPr>
              <a:t>Submitted by: Group 1</a:t>
            </a:r>
          </a:p>
          <a:p>
            <a:pPr algn="l"/>
            <a:r>
              <a:rPr lang="en-US" sz="1800" dirty="0">
                <a:solidFill>
                  <a:schemeClr val="tx2">
                    <a:alpha val="60000"/>
                  </a:schemeClr>
                </a:solidFill>
              </a:rPr>
              <a:t>Aruza, </a:t>
            </a:r>
            <a:r>
              <a:rPr lang="en-US" sz="1800" kern="1200" dirty="0">
                <a:solidFill>
                  <a:schemeClr val="tx2">
                    <a:alpha val="60000"/>
                  </a:schemeClr>
                </a:solidFill>
                <a:latin typeface="+mn-lt"/>
                <a:ea typeface="+mn-ea"/>
                <a:cs typeface="+mn-cs"/>
              </a:rPr>
              <a:t>Renu Sree , Pearly,</a:t>
            </a:r>
            <a:r>
              <a:rPr lang="en-US" sz="1800" dirty="0">
                <a:solidFill>
                  <a:schemeClr val="tx2">
                    <a:alpha val="60000"/>
                  </a:schemeClr>
                </a:solidFill>
              </a:rPr>
              <a:t> Ujjwal, </a:t>
            </a:r>
            <a:r>
              <a:rPr lang="en-US" sz="1800" kern="1200" dirty="0">
                <a:solidFill>
                  <a:schemeClr val="tx2">
                    <a:alpha val="60000"/>
                  </a:schemeClr>
                </a:solidFill>
                <a:latin typeface="+mn-lt"/>
                <a:ea typeface="+mn-ea"/>
                <a:cs typeface="+mn-cs"/>
              </a:rPr>
              <a:t>Pallav</a:t>
            </a:r>
          </a:p>
        </p:txBody>
      </p:sp>
      <p:pic>
        <p:nvPicPr>
          <p:cNvPr id="6" name="Picture 5" descr="Mobile App Download Statistics &amp; Usage Statistics (2022) - BuildFire">
            <a:extLst>
              <a:ext uri="{FF2B5EF4-FFF2-40B4-BE49-F238E27FC236}">
                <a16:creationId xmlns:a16="http://schemas.microsoft.com/office/drawing/2014/main" id="{0CEF151A-9134-A19E-03BF-C541F3947230}"/>
              </a:ext>
            </a:extLst>
          </p:cNvPr>
          <p:cNvPicPr>
            <a:picLocks noChangeAspect="1"/>
          </p:cNvPicPr>
          <p:nvPr/>
        </p:nvPicPr>
        <p:blipFill>
          <a:blip r:embed="rId2" cstate="print">
            <a:alphaModFix amt="90000"/>
            <a:extLst>
              <a:ext uri="{28A0092B-C50C-407E-A947-70E740481C1C}">
                <a14:useLocalDpi xmlns:a14="http://schemas.microsoft.com/office/drawing/2010/main" val="0"/>
              </a:ext>
            </a:extLst>
          </a:blip>
          <a:stretch>
            <a:fillRect/>
          </a:stretch>
        </p:blipFill>
        <p:spPr bwMode="auto">
          <a:xfrm>
            <a:off x="5606716" y="1284329"/>
            <a:ext cx="5747084" cy="4310313"/>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0358038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Frame 9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7" name="Rectangle 9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Freeform: Shape 102">
            <a:extLst>
              <a:ext uri="{FF2B5EF4-FFF2-40B4-BE49-F238E27FC236}">
                <a16:creationId xmlns:a16="http://schemas.microsoft.com/office/drawing/2014/main" id="{AE12D6A8-795F-441C-B70F-F3E0D262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09" y="1"/>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ame 104">
            <a:extLst>
              <a:ext uri="{FF2B5EF4-FFF2-40B4-BE49-F238E27FC236}">
                <a16:creationId xmlns:a16="http://schemas.microsoft.com/office/drawing/2014/main" id="{77E975BE-D56B-41D7-A042-1DB14B6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578802" y="1896804"/>
            <a:ext cx="5322618" cy="2387600"/>
          </a:xfrm>
        </p:spPr>
        <p:txBody>
          <a:bodyPr vert="horz" lIns="91440" tIns="45720" rIns="91440" bIns="45720" rtlCol="0" anchor="b">
            <a:normAutofit/>
          </a:bodyPr>
          <a:lstStyle/>
          <a:p>
            <a:r>
              <a:rPr lang="en-US" sz="5400" dirty="0">
                <a:solidFill>
                  <a:srgbClr val="FFFFFF"/>
                </a:solidFill>
              </a:rPr>
              <a:t>Buyer’s Persona</a:t>
            </a:r>
            <a:br>
              <a:rPr lang="en-US" sz="5400" dirty="0">
                <a:solidFill>
                  <a:srgbClr val="FFFFFF"/>
                </a:solidFill>
              </a:rPr>
            </a:br>
            <a:r>
              <a:rPr lang="en-US" sz="5400" dirty="0">
                <a:solidFill>
                  <a:srgbClr val="FFFFFF"/>
                </a:solidFill>
              </a:rPr>
              <a:t>Pizza on My Plate</a:t>
            </a:r>
          </a:p>
        </p:txBody>
      </p:sp>
      <p:pic>
        <p:nvPicPr>
          <p:cNvPr id="11" name="Picture 10" descr="A picture containing text, food, dish, several&#10;&#10;Description automatically generated">
            <a:extLst>
              <a:ext uri="{FF2B5EF4-FFF2-40B4-BE49-F238E27FC236}">
                <a16:creationId xmlns:a16="http://schemas.microsoft.com/office/drawing/2014/main" id="{9F31A419-5FF1-619C-23DA-9B30E311CE55}"/>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008914" y="962845"/>
            <a:ext cx="5180797" cy="4983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7011813"/>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11</a:t>
            </a:fld>
            <a:endParaRPr lang="en-US"/>
          </a:p>
        </p:txBody>
      </p:sp>
      <p:pic>
        <p:nvPicPr>
          <p:cNvPr id="5" name="Picture 4">
            <a:extLst>
              <a:ext uri="{FF2B5EF4-FFF2-40B4-BE49-F238E27FC236}">
                <a16:creationId xmlns:a16="http://schemas.microsoft.com/office/drawing/2014/main" id="{36B93677-0A17-1A08-05D3-1E0FFFFFF846}"/>
              </a:ext>
            </a:extLst>
          </p:cNvPr>
          <p:cNvPicPr>
            <a:picLocks noChangeAspect="1"/>
          </p:cNvPicPr>
          <p:nvPr/>
        </p:nvPicPr>
        <p:blipFill>
          <a:blip r:embed="rId2">
            <a:duotone>
              <a:schemeClr val="accent1">
                <a:shade val="45000"/>
                <a:satMod val="135000"/>
              </a:schemeClr>
              <a:prstClr val="white"/>
            </a:duotone>
          </a:blip>
          <a:stretch>
            <a:fillRect/>
          </a:stretch>
        </p:blipFill>
        <p:spPr>
          <a:xfrm>
            <a:off x="1659293" y="1012105"/>
            <a:ext cx="8505685" cy="4791536"/>
          </a:xfrm>
          <a:prstGeom prst="rect">
            <a:avLst/>
          </a:prstGeom>
        </p:spPr>
      </p:pic>
    </p:spTree>
    <p:extLst>
      <p:ext uri="{BB962C8B-B14F-4D97-AF65-F5344CB8AC3E}">
        <p14:creationId xmlns:p14="http://schemas.microsoft.com/office/powerpoint/2010/main" val="3880640803"/>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12</a:t>
            </a:fld>
            <a:endParaRPr lang="en-US"/>
          </a:p>
        </p:txBody>
      </p:sp>
      <p:pic>
        <p:nvPicPr>
          <p:cNvPr id="6" name="Picture 5">
            <a:extLst>
              <a:ext uri="{FF2B5EF4-FFF2-40B4-BE49-F238E27FC236}">
                <a16:creationId xmlns:a16="http://schemas.microsoft.com/office/drawing/2014/main" id="{D7684914-F1D1-150D-333A-86FBA6F7E102}"/>
              </a:ext>
            </a:extLst>
          </p:cNvPr>
          <p:cNvPicPr>
            <a:picLocks noChangeAspect="1"/>
          </p:cNvPicPr>
          <p:nvPr/>
        </p:nvPicPr>
        <p:blipFill>
          <a:blip r:embed="rId2">
            <a:duotone>
              <a:schemeClr val="accent1">
                <a:shade val="45000"/>
                <a:satMod val="135000"/>
              </a:schemeClr>
              <a:prstClr val="white"/>
            </a:duotone>
          </a:blip>
          <a:stretch>
            <a:fillRect/>
          </a:stretch>
        </p:blipFill>
        <p:spPr>
          <a:xfrm>
            <a:off x="1752402" y="1002773"/>
            <a:ext cx="8548594" cy="4815708"/>
          </a:xfrm>
          <a:prstGeom prst="rect">
            <a:avLst/>
          </a:prstGeom>
        </p:spPr>
      </p:pic>
    </p:spTree>
    <p:extLst>
      <p:ext uri="{BB962C8B-B14F-4D97-AF65-F5344CB8AC3E}">
        <p14:creationId xmlns:p14="http://schemas.microsoft.com/office/powerpoint/2010/main" val="2816044439"/>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13</a:t>
            </a:fld>
            <a:endParaRPr lang="en-US"/>
          </a:p>
        </p:txBody>
      </p:sp>
      <p:pic>
        <p:nvPicPr>
          <p:cNvPr id="5" name="Picture 4">
            <a:extLst>
              <a:ext uri="{FF2B5EF4-FFF2-40B4-BE49-F238E27FC236}">
                <a16:creationId xmlns:a16="http://schemas.microsoft.com/office/drawing/2014/main" id="{671CC020-F671-1A64-7B41-197EE33CEB74}"/>
              </a:ext>
            </a:extLst>
          </p:cNvPr>
          <p:cNvPicPr>
            <a:picLocks noChangeAspect="1"/>
          </p:cNvPicPr>
          <p:nvPr/>
        </p:nvPicPr>
        <p:blipFill>
          <a:blip r:embed="rId2">
            <a:duotone>
              <a:schemeClr val="accent1">
                <a:shade val="45000"/>
                <a:satMod val="135000"/>
              </a:schemeClr>
              <a:prstClr val="white"/>
            </a:duotone>
          </a:blip>
          <a:stretch>
            <a:fillRect/>
          </a:stretch>
        </p:blipFill>
        <p:spPr>
          <a:xfrm>
            <a:off x="1497464" y="928128"/>
            <a:ext cx="9197071" cy="5181017"/>
          </a:xfrm>
          <a:prstGeom prst="rect">
            <a:avLst/>
          </a:prstGeom>
        </p:spPr>
      </p:pic>
    </p:spTree>
    <p:extLst>
      <p:ext uri="{BB962C8B-B14F-4D97-AF65-F5344CB8AC3E}">
        <p14:creationId xmlns:p14="http://schemas.microsoft.com/office/powerpoint/2010/main" val="251593259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14</a:t>
            </a:fld>
            <a:endParaRPr lang="en-US"/>
          </a:p>
        </p:txBody>
      </p:sp>
      <p:pic>
        <p:nvPicPr>
          <p:cNvPr id="5" name="Picture 4">
            <a:extLst>
              <a:ext uri="{FF2B5EF4-FFF2-40B4-BE49-F238E27FC236}">
                <a16:creationId xmlns:a16="http://schemas.microsoft.com/office/drawing/2014/main" id="{7CDE93E5-AAB3-8C43-4070-8F9E564156C3}"/>
              </a:ext>
            </a:extLst>
          </p:cNvPr>
          <p:cNvPicPr>
            <a:picLocks noChangeAspect="1"/>
          </p:cNvPicPr>
          <p:nvPr/>
        </p:nvPicPr>
        <p:blipFill>
          <a:blip r:embed="rId2">
            <a:duotone>
              <a:schemeClr val="accent1">
                <a:shade val="45000"/>
                <a:satMod val="135000"/>
              </a:schemeClr>
              <a:prstClr val="white"/>
            </a:duotone>
          </a:blip>
          <a:stretch>
            <a:fillRect/>
          </a:stretch>
        </p:blipFill>
        <p:spPr>
          <a:xfrm>
            <a:off x="1645100" y="1264030"/>
            <a:ext cx="8357316" cy="4707955"/>
          </a:xfrm>
          <a:prstGeom prst="rect">
            <a:avLst/>
          </a:prstGeom>
        </p:spPr>
      </p:pic>
    </p:spTree>
    <p:extLst>
      <p:ext uri="{BB962C8B-B14F-4D97-AF65-F5344CB8AC3E}">
        <p14:creationId xmlns:p14="http://schemas.microsoft.com/office/powerpoint/2010/main" val="314813957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D17641-B7BA-4826-BC7C-92172791C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952500" y="1040735"/>
            <a:ext cx="10287000" cy="2559975"/>
          </a:xfrm>
        </p:spPr>
        <p:txBody>
          <a:bodyPr vert="horz" lIns="91440" tIns="45720" rIns="91440" bIns="45720" rtlCol="0" anchor="b">
            <a:normAutofit/>
          </a:bodyPr>
          <a:lstStyle/>
          <a:p>
            <a:r>
              <a:rPr lang="en-US" sz="5400" dirty="0">
                <a:solidFill>
                  <a:srgbClr val="FFFFFF"/>
                </a:solidFill>
              </a:rPr>
              <a:t>Buyer’s Journey</a:t>
            </a:r>
          </a:p>
        </p:txBody>
      </p:sp>
    </p:spTree>
    <p:extLst>
      <p:ext uri="{BB962C8B-B14F-4D97-AF65-F5344CB8AC3E}">
        <p14:creationId xmlns:p14="http://schemas.microsoft.com/office/powerpoint/2010/main" val="9514802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4" name="Picture 3">
            <a:extLst>
              <a:ext uri="{FF2B5EF4-FFF2-40B4-BE49-F238E27FC236}">
                <a16:creationId xmlns:a16="http://schemas.microsoft.com/office/drawing/2014/main" id="{603A097F-C6E5-D526-9AB7-85FC50A666CD}"/>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1366519" y="653278"/>
            <a:ext cx="9458962" cy="5551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1406549"/>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 name="Picture 1">
            <a:extLst>
              <a:ext uri="{FF2B5EF4-FFF2-40B4-BE49-F238E27FC236}">
                <a16:creationId xmlns:a16="http://schemas.microsoft.com/office/drawing/2014/main" id="{59881BFC-792B-2ACC-9FD4-5625BC511D37}"/>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1090651" y="633937"/>
            <a:ext cx="9805950" cy="5590126"/>
          </a:xfrm>
          <a:prstGeom prst="rect">
            <a:avLst/>
          </a:prstGeom>
        </p:spPr>
      </p:pic>
    </p:spTree>
    <p:extLst>
      <p:ext uri="{BB962C8B-B14F-4D97-AF65-F5344CB8AC3E}">
        <p14:creationId xmlns:p14="http://schemas.microsoft.com/office/powerpoint/2010/main" val="354971435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D17641-B7BA-4826-BC7C-92172791C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952500" y="1040735"/>
            <a:ext cx="10287000" cy="2559975"/>
          </a:xfrm>
        </p:spPr>
        <p:txBody>
          <a:bodyPr vert="horz" lIns="91440" tIns="45720" rIns="91440" bIns="45720" rtlCol="0" anchor="b">
            <a:normAutofit/>
          </a:bodyPr>
          <a:lstStyle/>
          <a:p>
            <a:r>
              <a:rPr lang="en-US" sz="5400" dirty="0">
                <a:solidFill>
                  <a:srgbClr val="FFFFFF"/>
                </a:solidFill>
              </a:rPr>
              <a:t>Keywords</a:t>
            </a:r>
            <a:br>
              <a:rPr lang="en-US" sz="5400" dirty="0">
                <a:solidFill>
                  <a:srgbClr val="FFFFFF"/>
                </a:solidFill>
              </a:rPr>
            </a:br>
            <a:r>
              <a:rPr lang="en-US" sz="5400" dirty="0">
                <a:solidFill>
                  <a:srgbClr val="FFFFFF"/>
                </a:solidFill>
              </a:rPr>
              <a:t>from Word Tracker</a:t>
            </a:r>
          </a:p>
        </p:txBody>
      </p:sp>
    </p:spTree>
    <p:extLst>
      <p:ext uri="{BB962C8B-B14F-4D97-AF65-F5344CB8AC3E}">
        <p14:creationId xmlns:p14="http://schemas.microsoft.com/office/powerpoint/2010/main" val="790676287"/>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Graphical user interface, table&#10;&#10;Description automatically generated">
            <a:extLst>
              <a:ext uri="{FF2B5EF4-FFF2-40B4-BE49-F238E27FC236}">
                <a16:creationId xmlns:a16="http://schemas.microsoft.com/office/drawing/2014/main" id="{EC8F0AC6-DFB5-0918-F96A-E6808ECE01EA}"/>
              </a:ext>
            </a:extLst>
          </p:cNvPr>
          <p:cNvPicPr>
            <a:picLocks noChangeAspect="1"/>
          </p:cNvPicPr>
          <p:nvPr/>
        </p:nvPicPr>
        <p:blipFill>
          <a:blip r:embed="rId2"/>
          <a:stretch>
            <a:fillRect/>
          </a:stretch>
        </p:blipFill>
        <p:spPr>
          <a:xfrm>
            <a:off x="1080534" y="321734"/>
            <a:ext cx="4180100" cy="2905170"/>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DC22E328-CB29-BEB1-25EB-E06C1877CFCE}"/>
              </a:ext>
            </a:extLst>
          </p:cNvPr>
          <p:cNvPicPr>
            <a:picLocks noChangeAspect="1"/>
          </p:cNvPicPr>
          <p:nvPr/>
        </p:nvPicPr>
        <p:blipFill>
          <a:blip r:embed="rId3"/>
          <a:stretch>
            <a:fillRect/>
          </a:stretch>
        </p:blipFill>
        <p:spPr>
          <a:xfrm>
            <a:off x="1184569" y="3631096"/>
            <a:ext cx="3972028" cy="2760560"/>
          </a:xfrm>
          <a:prstGeom prst="rect">
            <a:avLst/>
          </a:prstGeom>
        </p:spPr>
      </p:pic>
      <p:sp>
        <p:nvSpPr>
          <p:cNvPr id="43" name="Rectangle 42">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Graphical user interface, table&#10;&#10;Description automatically generated">
            <a:extLst>
              <a:ext uri="{FF2B5EF4-FFF2-40B4-BE49-F238E27FC236}">
                <a16:creationId xmlns:a16="http://schemas.microsoft.com/office/drawing/2014/main" id="{AB99C7BE-972F-99B5-28B5-C03E53AD759D}"/>
              </a:ext>
            </a:extLst>
          </p:cNvPr>
          <p:cNvPicPr>
            <a:picLocks noChangeAspect="1"/>
          </p:cNvPicPr>
          <p:nvPr/>
        </p:nvPicPr>
        <p:blipFill>
          <a:blip r:embed="rId4"/>
          <a:stretch>
            <a:fillRect/>
          </a:stretch>
        </p:blipFill>
        <p:spPr>
          <a:xfrm>
            <a:off x="6422334" y="1497479"/>
            <a:ext cx="5426764" cy="4627095"/>
          </a:xfrm>
          <a:prstGeom prst="rect">
            <a:avLst/>
          </a:prstGeom>
        </p:spPr>
      </p:pic>
    </p:spTree>
    <p:extLst>
      <p:ext uri="{BB962C8B-B14F-4D97-AF65-F5344CB8AC3E}">
        <p14:creationId xmlns:p14="http://schemas.microsoft.com/office/powerpoint/2010/main" val="241104227"/>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ame 4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ame 4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838200" y="1703388"/>
            <a:ext cx="6452937" cy="2387600"/>
          </a:xfrm>
        </p:spPr>
        <p:txBody>
          <a:bodyPr vert="horz" lIns="91440" tIns="45720" rIns="91440" bIns="45720" rtlCol="0" anchor="b">
            <a:normAutofit/>
          </a:bodyPr>
          <a:lstStyle/>
          <a:p>
            <a:pPr algn="l"/>
            <a:r>
              <a:rPr lang="en-US" sz="5400" dirty="0">
                <a:gradFill flip="none" rotWithShape="1">
                  <a:gsLst>
                    <a:gs pos="0">
                      <a:schemeClr val="accent5">
                        <a:alpha val="70000"/>
                      </a:schemeClr>
                    </a:gs>
                    <a:gs pos="100000">
                      <a:schemeClr val="accent1">
                        <a:alpha val="70000"/>
                      </a:schemeClr>
                    </a:gs>
                  </a:gsLst>
                  <a:lin ang="0" scaled="1"/>
                  <a:tileRect/>
                </a:gradFill>
              </a:rPr>
              <a:t>Company Overview</a:t>
            </a:r>
          </a:p>
        </p:txBody>
      </p:sp>
      <p:pic>
        <p:nvPicPr>
          <p:cNvPr id="12" name="Picture 11" descr="Logo, company name&#10;&#10;Description automatically generated">
            <a:extLst>
              <a:ext uri="{FF2B5EF4-FFF2-40B4-BE49-F238E27FC236}">
                <a16:creationId xmlns:a16="http://schemas.microsoft.com/office/drawing/2014/main" id="{9436970D-24E4-9B80-7931-E31B3AE8119A}"/>
              </a:ext>
            </a:extLst>
          </p:cNvPr>
          <p:cNvPicPr>
            <a:picLocks noChangeAspect="1"/>
          </p:cNvPicPr>
          <p:nvPr/>
        </p:nvPicPr>
        <p:blipFill>
          <a:blip r:embed="rId2">
            <a:alphaModFix amt="90000"/>
          </a:blip>
          <a:stretch>
            <a:fillRect/>
          </a:stretch>
        </p:blipFill>
        <p:spPr>
          <a:xfrm>
            <a:off x="7665959" y="1595565"/>
            <a:ext cx="3687841" cy="3687841"/>
          </a:xfrm>
          <a:prstGeom prst="rect">
            <a:avLst/>
          </a:prstGeom>
        </p:spPr>
      </p:pic>
    </p:spTree>
    <p:extLst>
      <p:ext uri="{BB962C8B-B14F-4D97-AF65-F5344CB8AC3E}">
        <p14:creationId xmlns:p14="http://schemas.microsoft.com/office/powerpoint/2010/main" val="3800858303"/>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able&#10;&#10;Description automatically generated">
            <a:extLst>
              <a:ext uri="{FF2B5EF4-FFF2-40B4-BE49-F238E27FC236}">
                <a16:creationId xmlns:a16="http://schemas.microsoft.com/office/drawing/2014/main" id="{24052D70-0994-8E90-0200-A355CA121118}"/>
              </a:ext>
            </a:extLst>
          </p:cNvPr>
          <p:cNvPicPr>
            <a:picLocks noChangeAspect="1"/>
          </p:cNvPicPr>
          <p:nvPr/>
        </p:nvPicPr>
        <p:blipFill>
          <a:blip r:embed="rId2"/>
          <a:stretch>
            <a:fillRect/>
          </a:stretch>
        </p:blipFill>
        <p:spPr>
          <a:xfrm>
            <a:off x="1080534" y="321734"/>
            <a:ext cx="4180100" cy="290517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9004001-FA7C-92BC-5B37-5FE2D3684DCE}"/>
              </a:ext>
            </a:extLst>
          </p:cNvPr>
          <p:cNvPicPr>
            <a:picLocks noChangeAspect="1"/>
          </p:cNvPicPr>
          <p:nvPr/>
        </p:nvPicPr>
        <p:blipFill>
          <a:blip r:embed="rId3"/>
          <a:stretch>
            <a:fillRect/>
          </a:stretch>
        </p:blipFill>
        <p:spPr>
          <a:xfrm>
            <a:off x="1184568" y="3631096"/>
            <a:ext cx="4206581" cy="2923574"/>
          </a:xfrm>
          <a:prstGeom prst="rect">
            <a:avLst/>
          </a:prstGeom>
        </p:spPr>
      </p:pic>
      <p:sp>
        <p:nvSpPr>
          <p:cNvPr id="50" name="Rectangle 49">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CB4EE7F0-9421-F531-C773-CC0AB5A6B295}"/>
              </a:ext>
            </a:extLst>
          </p:cNvPr>
          <p:cNvPicPr>
            <a:picLocks noChangeAspect="1"/>
          </p:cNvPicPr>
          <p:nvPr/>
        </p:nvPicPr>
        <p:blipFill>
          <a:blip r:embed="rId4"/>
          <a:stretch>
            <a:fillRect/>
          </a:stretch>
        </p:blipFill>
        <p:spPr>
          <a:xfrm>
            <a:off x="6441384" y="1322311"/>
            <a:ext cx="5426764" cy="4617570"/>
          </a:xfrm>
          <a:prstGeom prst="rect">
            <a:avLst/>
          </a:prstGeom>
        </p:spPr>
      </p:pic>
    </p:spTree>
    <p:extLst>
      <p:ext uri="{BB962C8B-B14F-4D97-AF65-F5344CB8AC3E}">
        <p14:creationId xmlns:p14="http://schemas.microsoft.com/office/powerpoint/2010/main" val="1660534223"/>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10">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6">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8">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838201" y="1122363"/>
            <a:ext cx="4242472" cy="2387600"/>
          </a:xfrm>
        </p:spPr>
        <p:txBody>
          <a:bodyPr vert="horz" lIns="91440" tIns="45720" rIns="91440" bIns="45720" rtlCol="0" anchor="b">
            <a:normAutofit/>
          </a:bodyPr>
          <a:lstStyle/>
          <a:p>
            <a:pPr algn="l"/>
            <a:r>
              <a:rPr lang="en-US" sz="5400" dirty="0">
                <a:solidFill>
                  <a:srgbClr val="FFFFFF"/>
                </a:solidFill>
              </a:rPr>
              <a:t>Brained Blog</a:t>
            </a:r>
            <a:endParaRPr lang="en-US" sz="5400">
              <a:solidFill>
                <a:srgbClr val="FFFFFF"/>
              </a:solidFill>
            </a:endParaRPr>
          </a:p>
        </p:txBody>
      </p:sp>
      <p:sp>
        <p:nvSpPr>
          <p:cNvPr id="21" name="Oval 20">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Laptop">
            <a:extLst>
              <a:ext uri="{FF2B5EF4-FFF2-40B4-BE49-F238E27FC236}">
                <a16:creationId xmlns:a16="http://schemas.microsoft.com/office/drawing/2014/main" id="{367A0697-5D55-C9D1-A808-D6648338151A}"/>
              </a:ext>
            </a:extLst>
          </p:cNvPr>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8328" y="502617"/>
            <a:ext cx="5863258" cy="5863258"/>
          </a:xfrm>
          <a:prstGeom prst="rect">
            <a:avLst/>
          </a:prstGeom>
        </p:spPr>
      </p:pic>
    </p:spTree>
    <p:extLst>
      <p:ext uri="{BB962C8B-B14F-4D97-AF65-F5344CB8AC3E}">
        <p14:creationId xmlns:p14="http://schemas.microsoft.com/office/powerpoint/2010/main" val="108860854"/>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ame 1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ame 26">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8293D-DE03-41C6-B12F-3CD4564863BC}"/>
              </a:ext>
            </a:extLst>
          </p:cNvPr>
          <p:cNvSpPr>
            <a:spLocks noGrp="1"/>
          </p:cNvSpPr>
          <p:nvPr>
            <p:ph type="title"/>
          </p:nvPr>
        </p:nvSpPr>
        <p:spPr>
          <a:xfrm>
            <a:off x="1136780" y="462044"/>
            <a:ext cx="9500117" cy="2076450"/>
          </a:xfrm>
        </p:spPr>
        <p:txBody>
          <a:bodyPr vert="horz" lIns="91440" tIns="45720" rIns="91440" bIns="45720" rtlCol="0" anchor="b">
            <a:normAutofit/>
          </a:bodyPr>
          <a:lstStyle/>
          <a:p>
            <a:pPr algn="ctr"/>
            <a:r>
              <a:rPr lang="en-US" sz="3100" b="1" dirty="0">
                <a:solidFill>
                  <a:schemeClr val="accent1">
                    <a:lumMod val="75000"/>
                  </a:schemeClr>
                </a:solidFill>
              </a:rPr>
              <a:t>No Code App Builder 2022:</a:t>
            </a:r>
            <a:br>
              <a:rPr lang="en-US" sz="3100" b="1" dirty="0">
                <a:solidFill>
                  <a:schemeClr val="accent1">
                    <a:lumMod val="75000"/>
                  </a:schemeClr>
                </a:solidFill>
              </a:rPr>
            </a:br>
            <a:r>
              <a:rPr lang="en-US" sz="3100" b="1" dirty="0">
                <a:solidFill>
                  <a:srgbClr val="FFFFFF"/>
                </a:solidFill>
                <a:effectLst/>
              </a:rPr>
              <a:t>Affordable one-stop solution for creating your app </a:t>
            </a:r>
            <a:br>
              <a:rPr lang="en-US" sz="3100" dirty="0">
                <a:solidFill>
                  <a:srgbClr val="FFFFFF"/>
                </a:solidFill>
                <a:effectLst/>
              </a:rPr>
            </a:br>
            <a:r>
              <a:rPr lang="en-US" sz="3100" dirty="0">
                <a:solidFill>
                  <a:srgbClr val="FFFFFF"/>
                </a:solidFill>
              </a:rPr>
              <a:t> </a:t>
            </a:r>
          </a:p>
        </p:txBody>
      </p:sp>
      <p:sp>
        <p:nvSpPr>
          <p:cNvPr id="3" name="Content Placeholder 2">
            <a:extLst>
              <a:ext uri="{FF2B5EF4-FFF2-40B4-BE49-F238E27FC236}">
                <a16:creationId xmlns:a16="http://schemas.microsoft.com/office/drawing/2014/main" id="{031FCC00-DBEA-66CF-8650-53636B0AC4FE}"/>
              </a:ext>
            </a:extLst>
          </p:cNvPr>
          <p:cNvSpPr>
            <a:spLocks noGrp="1"/>
          </p:cNvSpPr>
          <p:nvPr>
            <p:ph idx="1"/>
          </p:nvPr>
        </p:nvSpPr>
        <p:spPr>
          <a:xfrm>
            <a:off x="838201" y="3190875"/>
            <a:ext cx="3581398" cy="2986087"/>
          </a:xfrm>
        </p:spPr>
        <p:txBody>
          <a:bodyPr vert="horz" lIns="91440" tIns="45720" rIns="91440" bIns="45720" rtlCol="0">
            <a:normAutofit/>
          </a:bodyPr>
          <a:lstStyle/>
          <a:p>
            <a:r>
              <a:rPr lang="en-US" sz="2000" dirty="0">
                <a:solidFill>
                  <a:srgbClr val="FFFFFF"/>
                </a:solidFill>
              </a:rPr>
              <a:t>If you’re not sure why you should build an app for your business, below are the 5 benefits of creating one.</a:t>
            </a:r>
          </a:p>
          <a:p>
            <a:pPr marL="228600"/>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p:txBody>
      </p:sp>
      <p:sp>
        <p:nvSpPr>
          <p:cNvPr id="5" name="Date Placeholder 4">
            <a:extLst>
              <a:ext uri="{FF2B5EF4-FFF2-40B4-BE49-F238E27FC236}">
                <a16:creationId xmlns:a16="http://schemas.microsoft.com/office/drawing/2014/main" id="{3EF8B169-07F2-C80B-4E59-0EE5B3B10C9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solidFill>
                  <a:schemeClr val="tx2">
                    <a:alpha val="60000"/>
                  </a:schemeClr>
                </a:solidFill>
              </a:rPr>
              <a:t>3/1/20XX</a:t>
            </a:r>
          </a:p>
        </p:txBody>
      </p:sp>
      <p:sp>
        <p:nvSpPr>
          <p:cNvPr id="7" name="Slide Number Placeholder 6">
            <a:extLst>
              <a:ext uri="{FF2B5EF4-FFF2-40B4-BE49-F238E27FC236}">
                <a16:creationId xmlns:a16="http://schemas.microsoft.com/office/drawing/2014/main" id="{B46E4A48-46A3-05C4-6D81-0A586D9AA33F}"/>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solidFill>
                  <a:schemeClr val="tx2">
                    <a:alpha val="60000"/>
                  </a:schemeClr>
                </a:solidFill>
              </a:rPr>
              <a:pPr>
                <a:spcAft>
                  <a:spcPts val="600"/>
                </a:spcAft>
              </a:pPr>
              <a:t>22</a:t>
            </a:fld>
            <a:endParaRPr lang="en-US">
              <a:solidFill>
                <a:schemeClr val="tx2">
                  <a:alpha val="60000"/>
                </a:schemeClr>
              </a:solidFill>
            </a:endParaRPr>
          </a:p>
        </p:txBody>
      </p:sp>
      <p:pic>
        <p:nvPicPr>
          <p:cNvPr id="10" name="Picture 9" descr="Graphical user interface, application&#10;&#10;Description automatically generated">
            <a:extLst>
              <a:ext uri="{FF2B5EF4-FFF2-40B4-BE49-F238E27FC236}">
                <a16:creationId xmlns:a16="http://schemas.microsoft.com/office/drawing/2014/main" id="{31880486-1C75-08AF-6BD1-EEC4B40F53C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7307" r="17102"/>
          <a:stretch/>
        </p:blipFill>
        <p:spPr>
          <a:xfrm>
            <a:off x="5737915" y="2711526"/>
            <a:ext cx="5388123" cy="3209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3309399"/>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F9CE5-1EA9-943F-6FDC-FAC583CC0F21}"/>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2CCD0B48-7D3B-951F-8342-368CAB137FF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4862C4A-193C-7800-EE7A-D646706C9744}"/>
              </a:ext>
            </a:extLst>
          </p:cNvPr>
          <p:cNvSpPr>
            <a:spLocks noGrp="1"/>
          </p:cNvSpPr>
          <p:nvPr>
            <p:ph type="sldNum" sz="quarter" idx="12"/>
          </p:nvPr>
        </p:nvSpPr>
        <p:spPr/>
        <p:txBody>
          <a:bodyPr/>
          <a:lstStyle/>
          <a:p>
            <a:fld id="{28844951-7827-47D4-8276-7DDE1FA7D85A}" type="slidenum">
              <a:rPr lang="en-US" smtClean="0"/>
              <a:t>23</a:t>
            </a:fld>
            <a:endParaRPr lang="en-US"/>
          </a:p>
        </p:txBody>
      </p:sp>
      <p:sp>
        <p:nvSpPr>
          <p:cNvPr id="6" name="TextBox 5">
            <a:extLst>
              <a:ext uri="{FF2B5EF4-FFF2-40B4-BE49-F238E27FC236}">
                <a16:creationId xmlns:a16="http://schemas.microsoft.com/office/drawing/2014/main" id="{944E229C-D7C8-9E6D-70DD-87BE4E8DEFEA}"/>
              </a:ext>
            </a:extLst>
          </p:cNvPr>
          <p:cNvSpPr txBox="1"/>
          <p:nvPr/>
        </p:nvSpPr>
        <p:spPr>
          <a:xfrm>
            <a:off x="1511559" y="889844"/>
            <a:ext cx="9088017" cy="5447069"/>
          </a:xfrm>
          <a:prstGeom prst="rect">
            <a:avLst/>
          </a:prstGeom>
          <a:noFill/>
        </p:spPr>
        <p:txBody>
          <a:bodyPr wrap="square">
            <a:spAutoFit/>
          </a:bodyPr>
          <a:lstStyle/>
          <a:p>
            <a:pPr>
              <a:lnSpc>
                <a:spcPct val="150000"/>
              </a:lnSpc>
            </a:pPr>
            <a:r>
              <a:rPr lang="en-US" b="1" dirty="0">
                <a:solidFill>
                  <a:schemeClr val="accent1">
                    <a:lumMod val="60000"/>
                    <a:lumOff val="40000"/>
                  </a:schemeClr>
                </a:solidFill>
              </a:rPr>
              <a:t>Direct Communication and Engagement with Customers</a:t>
            </a:r>
          </a:p>
          <a:p>
            <a:pPr marL="228600" indent="0">
              <a:lnSpc>
                <a:spcPct val="150000"/>
              </a:lnSpc>
              <a:buNone/>
            </a:pPr>
            <a:r>
              <a:rPr lang="en-US" dirty="0"/>
              <a:t>An app improves direct communication with clients and customers because it gives access to a wealth of information with just a touch of a button. This information is very valuable because it shows the shopping behavior and buyers’ persona, which will help develop marketing strategies.</a:t>
            </a:r>
          </a:p>
          <a:p>
            <a:pPr>
              <a:lnSpc>
                <a:spcPct val="150000"/>
              </a:lnSpc>
            </a:pPr>
            <a:endParaRPr lang="en-US" dirty="0"/>
          </a:p>
          <a:p>
            <a:pPr>
              <a:lnSpc>
                <a:spcPct val="150000"/>
              </a:lnSpc>
            </a:pPr>
            <a:r>
              <a:rPr lang="en-US" b="1" dirty="0">
                <a:solidFill>
                  <a:schemeClr val="accent1">
                    <a:lumMod val="60000"/>
                    <a:lumOff val="40000"/>
                  </a:schemeClr>
                </a:solidFill>
              </a:rPr>
              <a:t>Build Brand Recognition</a:t>
            </a:r>
          </a:p>
          <a:p>
            <a:pPr marL="228600" indent="0">
              <a:lnSpc>
                <a:spcPct val="150000"/>
              </a:lnSpc>
              <a:buNone/>
            </a:pPr>
            <a:r>
              <a:rPr lang="en-US" dirty="0"/>
              <a:t>Think of an app as a new advertising platform for your business, where it can communicate whatever, you want for your brand to get more exposure. Create an app that has features your customers will love, while at the same time is well branded and beautifully designed. </a:t>
            </a:r>
          </a:p>
          <a:p>
            <a:pPr marL="228600" indent="0">
              <a:lnSpc>
                <a:spcPct val="150000"/>
              </a:lnSpc>
              <a:buNone/>
            </a:pPr>
            <a:r>
              <a:rPr lang="en-US" dirty="0"/>
              <a:t>The more customers get involved with your app the sooner they will be inclined to buy your product or service</a:t>
            </a:r>
            <a:endParaRPr lang="en-IN" dirty="0"/>
          </a:p>
        </p:txBody>
      </p:sp>
    </p:spTree>
    <p:extLst>
      <p:ext uri="{BB962C8B-B14F-4D97-AF65-F5344CB8AC3E}">
        <p14:creationId xmlns:p14="http://schemas.microsoft.com/office/powerpoint/2010/main" val="265553813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9FC0C-0164-5C7A-302B-5C0523F68423}"/>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AF1AB2C4-0AE5-4784-6F29-D2141311CFF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5977D13-3D55-2A45-81F7-2BACE438F92B}"/>
              </a:ext>
            </a:extLst>
          </p:cNvPr>
          <p:cNvSpPr>
            <a:spLocks noGrp="1"/>
          </p:cNvSpPr>
          <p:nvPr>
            <p:ph type="sldNum" sz="quarter" idx="12"/>
          </p:nvPr>
        </p:nvSpPr>
        <p:spPr/>
        <p:txBody>
          <a:bodyPr/>
          <a:lstStyle/>
          <a:p>
            <a:fld id="{28844951-7827-47D4-8276-7DDE1FA7D85A}" type="slidenum">
              <a:rPr lang="en-US" smtClean="0"/>
              <a:t>24</a:t>
            </a:fld>
            <a:endParaRPr lang="en-US"/>
          </a:p>
        </p:txBody>
      </p:sp>
      <p:sp>
        <p:nvSpPr>
          <p:cNvPr id="6" name="TextBox 5">
            <a:extLst>
              <a:ext uri="{FF2B5EF4-FFF2-40B4-BE49-F238E27FC236}">
                <a16:creationId xmlns:a16="http://schemas.microsoft.com/office/drawing/2014/main" id="{F123347F-20B6-2551-B1D1-E636B58BBF77}"/>
              </a:ext>
            </a:extLst>
          </p:cNvPr>
          <p:cNvSpPr txBox="1"/>
          <p:nvPr/>
        </p:nvSpPr>
        <p:spPr>
          <a:xfrm>
            <a:off x="737118" y="718455"/>
            <a:ext cx="5358882" cy="5078313"/>
          </a:xfrm>
          <a:prstGeom prst="rect">
            <a:avLst/>
          </a:prstGeom>
          <a:noFill/>
        </p:spPr>
        <p:txBody>
          <a:bodyPr wrap="square">
            <a:spAutoFit/>
          </a:bodyPr>
          <a:lstStyle/>
          <a:p>
            <a:endParaRPr lang="en-US" dirty="0"/>
          </a:p>
          <a:p>
            <a:endParaRPr lang="en-US" dirty="0"/>
          </a:p>
          <a:p>
            <a:pPr>
              <a:lnSpc>
                <a:spcPct val="150000"/>
              </a:lnSpc>
            </a:pPr>
            <a:r>
              <a:rPr lang="en-US" b="1" dirty="0">
                <a:solidFill>
                  <a:schemeClr val="accent1">
                    <a:lumMod val="60000"/>
                    <a:lumOff val="40000"/>
                  </a:schemeClr>
                </a:solidFill>
              </a:rPr>
              <a:t>Improve Customer Engagement</a:t>
            </a:r>
          </a:p>
          <a:p>
            <a:pPr marL="228600" indent="0">
              <a:lnSpc>
                <a:spcPct val="150000"/>
              </a:lnSpc>
              <a:buNone/>
            </a:pPr>
            <a:r>
              <a:rPr lang="en-US" dirty="0"/>
              <a:t> Your customers always need a way to get in touch with you or communicate with you. For example, if the customer wants to know more information regarding their order or if they want to file a complaint. An app makes communicating with the customers easy because the customer can receive a quick response to the concern and are less likely to leave a bad review.</a:t>
            </a:r>
          </a:p>
          <a:p>
            <a:endParaRPr lang="en-US" dirty="0"/>
          </a:p>
        </p:txBody>
      </p:sp>
      <p:pic>
        <p:nvPicPr>
          <p:cNvPr id="14" name="Picture 13" descr="Graphical user interface, text&#10;&#10;Description automatically generated">
            <a:extLst>
              <a:ext uri="{FF2B5EF4-FFF2-40B4-BE49-F238E27FC236}">
                <a16:creationId xmlns:a16="http://schemas.microsoft.com/office/drawing/2014/main" id="{B78FA76A-1CB4-BBF2-D02C-B50F092A0F1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17603" t="43946" r="40688" b="14421"/>
          <a:stretch/>
        </p:blipFill>
        <p:spPr>
          <a:xfrm>
            <a:off x="6369699" y="2611160"/>
            <a:ext cx="5085183" cy="285516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7F56827F-3542-5A85-7386-D791242FEA27}"/>
              </a:ext>
            </a:extLst>
          </p:cNvPr>
          <p:cNvSpPr txBox="1"/>
          <p:nvPr/>
        </p:nvSpPr>
        <p:spPr>
          <a:xfrm>
            <a:off x="8912290" y="5189328"/>
            <a:ext cx="2743200" cy="553998"/>
          </a:xfrm>
          <a:prstGeom prst="rect">
            <a:avLst/>
          </a:prstGeom>
          <a:noFill/>
        </p:spPr>
        <p:txBody>
          <a:bodyPr wrap="square">
            <a:spAutoFit/>
          </a:bodyPr>
          <a:lstStyle/>
          <a:p>
            <a:r>
              <a:rPr lang="en-IN" sz="1200" b="1" dirty="0">
                <a:hlinkClick r:id="rId4"/>
              </a:rPr>
              <a:t>https://youtu.be/Xr9agFpAtPQ</a:t>
            </a:r>
            <a:endParaRPr lang="en-IN" sz="1200" b="1" dirty="0"/>
          </a:p>
          <a:p>
            <a:endParaRPr lang="en-IN" dirty="0"/>
          </a:p>
        </p:txBody>
      </p:sp>
      <p:sp>
        <p:nvSpPr>
          <p:cNvPr id="15" name="TextBox 14">
            <a:extLst>
              <a:ext uri="{FF2B5EF4-FFF2-40B4-BE49-F238E27FC236}">
                <a16:creationId xmlns:a16="http://schemas.microsoft.com/office/drawing/2014/main" id="{AAD6817C-4D78-9E09-B2AF-821971B2E32B}"/>
              </a:ext>
            </a:extLst>
          </p:cNvPr>
          <p:cNvSpPr txBox="1"/>
          <p:nvPr/>
        </p:nvSpPr>
        <p:spPr>
          <a:xfrm>
            <a:off x="6550090" y="1898804"/>
            <a:ext cx="4609321" cy="369332"/>
          </a:xfrm>
          <a:prstGeom prst="rect">
            <a:avLst/>
          </a:prstGeom>
          <a:noFill/>
        </p:spPr>
        <p:txBody>
          <a:bodyPr wrap="square" rtlCol="0">
            <a:spAutoFit/>
          </a:bodyPr>
          <a:lstStyle/>
          <a:p>
            <a:r>
              <a:rPr lang="en-IN" b="1" dirty="0">
                <a:solidFill>
                  <a:schemeClr val="accent1">
                    <a:lumMod val="75000"/>
                  </a:schemeClr>
                </a:solidFill>
              </a:rPr>
              <a:t>4 elements why to build your app</a:t>
            </a:r>
          </a:p>
        </p:txBody>
      </p:sp>
    </p:spTree>
    <p:extLst>
      <p:ext uri="{BB962C8B-B14F-4D97-AF65-F5344CB8AC3E}">
        <p14:creationId xmlns:p14="http://schemas.microsoft.com/office/powerpoint/2010/main" val="1331197793"/>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ame 3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3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ame 3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8293D-DE03-41C6-B12F-3CD4564863BC}"/>
              </a:ext>
            </a:extLst>
          </p:cNvPr>
          <p:cNvSpPr>
            <a:spLocks noGrp="1"/>
          </p:cNvSpPr>
          <p:nvPr>
            <p:ph type="title"/>
          </p:nvPr>
        </p:nvSpPr>
        <p:spPr>
          <a:xfrm>
            <a:off x="838200" y="880844"/>
            <a:ext cx="4352925" cy="4053106"/>
          </a:xfrm>
        </p:spPr>
        <p:txBody>
          <a:bodyPr vert="horz" lIns="91440" tIns="45720" rIns="91440" bIns="45720" rtlCol="0" anchor="b">
            <a:normAutofit/>
          </a:bodyPr>
          <a:lstStyle/>
          <a:p>
            <a:r>
              <a:rPr lang="en-US" sz="4000" b="1" dirty="0">
                <a:gradFill flip="none" rotWithShape="1">
                  <a:gsLst>
                    <a:gs pos="0">
                      <a:schemeClr val="accent5">
                        <a:alpha val="70000"/>
                      </a:schemeClr>
                    </a:gs>
                    <a:gs pos="100000">
                      <a:schemeClr val="accent1">
                        <a:alpha val="70000"/>
                      </a:schemeClr>
                    </a:gs>
                  </a:gsLst>
                  <a:lin ang="0" scaled="1"/>
                  <a:tileRect/>
                </a:gradFill>
                <a:effectLst/>
              </a:rPr>
              <a:t>10x faster virtual tech team and cost-effective</a:t>
            </a:r>
            <a:br>
              <a:rPr lang="en-US" sz="3400" dirty="0">
                <a:gradFill flip="none" rotWithShape="1">
                  <a:gsLst>
                    <a:gs pos="0">
                      <a:schemeClr val="accent5">
                        <a:alpha val="70000"/>
                      </a:schemeClr>
                    </a:gs>
                    <a:gs pos="100000">
                      <a:schemeClr val="accent1">
                        <a:alpha val="70000"/>
                      </a:schemeClr>
                    </a:gs>
                  </a:gsLst>
                  <a:lin ang="0" scaled="1"/>
                  <a:tileRect/>
                </a:gradFill>
              </a:rPr>
            </a:br>
            <a:br>
              <a:rPr lang="en-US" sz="3400" dirty="0">
                <a:gradFill flip="none" rotWithShape="1">
                  <a:gsLst>
                    <a:gs pos="0">
                      <a:schemeClr val="accent5">
                        <a:alpha val="70000"/>
                      </a:schemeClr>
                    </a:gs>
                    <a:gs pos="100000">
                      <a:schemeClr val="accent1">
                        <a:alpha val="70000"/>
                      </a:schemeClr>
                    </a:gs>
                  </a:gsLst>
                  <a:lin ang="0" scaled="1"/>
                  <a:tileRect/>
                </a:gradFill>
                <a:effectLst/>
              </a:rPr>
            </a:br>
            <a:r>
              <a:rPr lang="en-US" sz="3400" dirty="0">
                <a:gradFill flip="none" rotWithShape="1">
                  <a:gsLst>
                    <a:gs pos="0">
                      <a:schemeClr val="accent5">
                        <a:alpha val="70000"/>
                      </a:schemeClr>
                    </a:gs>
                    <a:gs pos="100000">
                      <a:schemeClr val="accent1">
                        <a:alpha val="70000"/>
                      </a:schemeClr>
                    </a:gs>
                  </a:gsLst>
                  <a:lin ang="0" scaled="1"/>
                  <a:tileRect/>
                </a:gradFill>
              </a:rPr>
              <a:t> </a:t>
            </a:r>
          </a:p>
        </p:txBody>
      </p:sp>
      <p:pic>
        <p:nvPicPr>
          <p:cNvPr id="6" name="Content Placeholder 5" descr="Diagram&#10;&#10;Description automatically generated">
            <a:extLst>
              <a:ext uri="{FF2B5EF4-FFF2-40B4-BE49-F238E27FC236}">
                <a16:creationId xmlns:a16="http://schemas.microsoft.com/office/drawing/2014/main" id="{A2ADE85E-36CF-F92A-A077-A1CF1985DE0A}"/>
              </a:ext>
            </a:extLst>
          </p:cNvPr>
          <p:cNvPicPr>
            <a:picLocks noChangeAspect="1"/>
          </p:cNvPicPr>
          <p:nvPr/>
        </p:nvPicPr>
        <p:blipFill rotWithShape="1">
          <a:blip r:embed="rId2">
            <a:alphaModFix amt="90000"/>
          </a:blip>
          <a:srcRect t="14982"/>
          <a:stretch/>
        </p:blipFill>
        <p:spPr>
          <a:xfrm>
            <a:off x="5606716" y="996458"/>
            <a:ext cx="5747084" cy="48860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Date Placeholder 4">
            <a:extLst>
              <a:ext uri="{FF2B5EF4-FFF2-40B4-BE49-F238E27FC236}">
                <a16:creationId xmlns:a16="http://schemas.microsoft.com/office/drawing/2014/main" id="{3EF8B169-07F2-C80B-4E59-0EE5B3B10C9E}"/>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p>
        </p:txBody>
      </p:sp>
      <p:sp>
        <p:nvSpPr>
          <p:cNvPr id="7" name="Slide Number Placeholder 6">
            <a:extLst>
              <a:ext uri="{FF2B5EF4-FFF2-40B4-BE49-F238E27FC236}">
                <a16:creationId xmlns:a16="http://schemas.microsoft.com/office/drawing/2014/main" id="{B46E4A48-46A3-05C4-6D81-0A586D9AA33F}"/>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a:pPr>
                <a:spcAft>
                  <a:spcPts val="600"/>
                </a:spcAft>
              </a:pPr>
              <a:t>25</a:t>
            </a:fld>
            <a:endParaRPr lang="en-US"/>
          </a:p>
        </p:txBody>
      </p:sp>
    </p:spTree>
    <p:extLst>
      <p:ext uri="{BB962C8B-B14F-4D97-AF65-F5344CB8AC3E}">
        <p14:creationId xmlns:p14="http://schemas.microsoft.com/office/powerpoint/2010/main" val="3474560927"/>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220E3B-D21D-AF90-ADB8-EB2A3EDF5EAC}"/>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827C191B-82B4-D467-78FF-939F75DCB304}"/>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A316EC3-0340-E046-162C-8C25323B66BF}"/>
              </a:ext>
            </a:extLst>
          </p:cNvPr>
          <p:cNvSpPr>
            <a:spLocks noGrp="1"/>
          </p:cNvSpPr>
          <p:nvPr>
            <p:ph type="sldNum" sz="quarter" idx="12"/>
          </p:nvPr>
        </p:nvSpPr>
        <p:spPr/>
        <p:txBody>
          <a:bodyPr/>
          <a:lstStyle/>
          <a:p>
            <a:fld id="{28844951-7827-47D4-8276-7DDE1FA7D85A}" type="slidenum">
              <a:rPr lang="en-US" smtClean="0"/>
              <a:t>26</a:t>
            </a:fld>
            <a:endParaRPr lang="en-US"/>
          </a:p>
        </p:txBody>
      </p:sp>
      <p:sp>
        <p:nvSpPr>
          <p:cNvPr id="6" name="TextBox 5">
            <a:extLst>
              <a:ext uri="{FF2B5EF4-FFF2-40B4-BE49-F238E27FC236}">
                <a16:creationId xmlns:a16="http://schemas.microsoft.com/office/drawing/2014/main" id="{00C083C4-7870-0B7B-FF06-3FC23E501BA4}"/>
              </a:ext>
            </a:extLst>
          </p:cNvPr>
          <p:cNvSpPr txBox="1"/>
          <p:nvPr/>
        </p:nvSpPr>
        <p:spPr>
          <a:xfrm>
            <a:off x="1315614" y="751344"/>
            <a:ext cx="9694507" cy="4482766"/>
          </a:xfrm>
          <a:prstGeom prst="rect">
            <a:avLst/>
          </a:prstGeom>
          <a:noFill/>
        </p:spPr>
        <p:txBody>
          <a:bodyPr wrap="square">
            <a:spAutoFit/>
          </a:bodyPr>
          <a:lstStyle/>
          <a:p>
            <a:pPr>
              <a:lnSpc>
                <a:spcPct val="150000"/>
              </a:lnSpc>
            </a:pPr>
            <a:r>
              <a:rPr lang="en-US" sz="1600" b="1" dirty="0">
                <a:solidFill>
                  <a:schemeClr val="accent1">
                    <a:lumMod val="60000"/>
                    <a:lumOff val="40000"/>
                  </a:schemeClr>
                </a:solidFill>
              </a:rPr>
              <a:t>Create an Effective Loyalty </a:t>
            </a:r>
            <a:r>
              <a:rPr lang="en-US" sz="1600" b="1" dirty="0" err="1">
                <a:solidFill>
                  <a:schemeClr val="accent1">
                    <a:lumMod val="60000"/>
                    <a:lumOff val="40000"/>
                  </a:schemeClr>
                </a:solidFill>
              </a:rPr>
              <a:t>Programme</a:t>
            </a:r>
            <a:endParaRPr lang="en-US" sz="1600" b="1" dirty="0">
              <a:solidFill>
                <a:schemeClr val="accent1">
                  <a:lumMod val="60000"/>
                  <a:lumOff val="40000"/>
                </a:schemeClr>
              </a:solidFill>
            </a:endParaRPr>
          </a:p>
          <a:p>
            <a:pPr marL="228600" indent="0">
              <a:lnSpc>
                <a:spcPct val="150000"/>
              </a:lnSpc>
              <a:buNone/>
            </a:pPr>
            <a:r>
              <a:rPr lang="en-US" sz="1600" dirty="0"/>
              <a:t>A loyalty program such as a reward system, where the customers are rewarded for their spending. An app is a much easier and quicker process for them to get their rewards because of which they are more likely to come back.</a:t>
            </a:r>
          </a:p>
          <a:p>
            <a:pPr>
              <a:lnSpc>
                <a:spcPct val="150000"/>
              </a:lnSpc>
            </a:pPr>
            <a:endParaRPr lang="en-US" sz="1600" dirty="0"/>
          </a:p>
          <a:p>
            <a:pPr>
              <a:lnSpc>
                <a:spcPct val="150000"/>
              </a:lnSpc>
            </a:pPr>
            <a:r>
              <a:rPr lang="en-US" sz="1600" b="1" dirty="0">
                <a:solidFill>
                  <a:schemeClr val="accent1">
                    <a:lumMod val="60000"/>
                    <a:lumOff val="40000"/>
                  </a:schemeClr>
                </a:solidFill>
              </a:rPr>
              <a:t>Create a Direct Marketing Channel</a:t>
            </a:r>
          </a:p>
          <a:p>
            <a:pPr marL="228600" indent="0">
              <a:lnSpc>
                <a:spcPct val="150000"/>
              </a:lnSpc>
              <a:buNone/>
            </a:pPr>
            <a:r>
              <a:rPr lang="en-US" sz="1600" dirty="0"/>
              <a:t>One of the biggest benefits of having a nap is providing your customers with all the information that you want such as special sales and promotions. You can easily remind your customers about your products and services through push notifications.</a:t>
            </a:r>
          </a:p>
          <a:p>
            <a:pPr marL="228600" indent="0">
              <a:lnSpc>
                <a:spcPct val="150000"/>
              </a:lnSpc>
              <a:buNone/>
            </a:pPr>
            <a:r>
              <a:rPr lang="en-US" sz="1600" dirty="0"/>
              <a:t>Now that you know some of the benefits of having your app, the next step is how to get started?</a:t>
            </a:r>
          </a:p>
          <a:p>
            <a:pPr marL="228600" indent="0">
              <a:lnSpc>
                <a:spcPct val="150000"/>
              </a:lnSpc>
              <a:buNone/>
            </a:pPr>
            <a:r>
              <a:rPr lang="en-US" sz="1600" dirty="0"/>
              <a:t>We at Brained develop customized apps for your business. Be it in Health and Fitness business, Food and Delivery, E-Learning, or E-Commerce, we are here to create an app for you!</a:t>
            </a:r>
          </a:p>
        </p:txBody>
      </p:sp>
    </p:spTree>
    <p:extLst>
      <p:ext uri="{BB962C8B-B14F-4D97-AF65-F5344CB8AC3E}">
        <p14:creationId xmlns:p14="http://schemas.microsoft.com/office/powerpoint/2010/main" val="1153765087"/>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6E8B6-4532-085C-5D8D-E46275EE9DDD}"/>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FEE0137C-AAF7-B6B5-7D93-828D5DCDADE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A9C187B-908B-2E51-76FC-00F60BDA0463}"/>
              </a:ext>
            </a:extLst>
          </p:cNvPr>
          <p:cNvSpPr>
            <a:spLocks noGrp="1"/>
          </p:cNvSpPr>
          <p:nvPr>
            <p:ph type="sldNum" sz="quarter" idx="12"/>
          </p:nvPr>
        </p:nvSpPr>
        <p:spPr/>
        <p:txBody>
          <a:bodyPr/>
          <a:lstStyle/>
          <a:p>
            <a:fld id="{28844951-7827-47D4-8276-7DDE1FA7D85A}" type="slidenum">
              <a:rPr lang="en-US" smtClean="0"/>
              <a:t>27</a:t>
            </a:fld>
            <a:endParaRPr lang="en-US"/>
          </a:p>
        </p:txBody>
      </p:sp>
      <p:pic>
        <p:nvPicPr>
          <p:cNvPr id="6" name="Picture 5" descr="A screenshot of a computer&#10;&#10;Description automatically generated">
            <a:extLst>
              <a:ext uri="{FF2B5EF4-FFF2-40B4-BE49-F238E27FC236}">
                <a16:creationId xmlns:a16="http://schemas.microsoft.com/office/drawing/2014/main" id="{54C2B46F-52E8-34BB-DC68-A4C59ADD84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10078" t="15417" r="26406" b="35555"/>
          <a:stretch/>
        </p:blipFill>
        <p:spPr>
          <a:xfrm>
            <a:off x="1228724" y="1019175"/>
            <a:ext cx="10310473" cy="4476750"/>
          </a:xfrm>
          <a:prstGeom prst="rect">
            <a:avLst/>
          </a:prstGeom>
        </p:spPr>
      </p:pic>
    </p:spTree>
    <p:extLst>
      <p:ext uri="{BB962C8B-B14F-4D97-AF65-F5344CB8AC3E}">
        <p14:creationId xmlns:p14="http://schemas.microsoft.com/office/powerpoint/2010/main" val="110631666"/>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ame 25">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9">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1">
            <a:extLst>
              <a:ext uri="{FF2B5EF4-FFF2-40B4-BE49-F238E27FC236}">
                <a16:creationId xmlns:a16="http://schemas.microsoft.com/office/drawing/2014/main" id="{6A01A3C5-DDEA-4FB8-B9F0-A1D2A061C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33">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35">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656" y="1297020"/>
            <a:ext cx="5589934" cy="5737916"/>
          </a:xfrm>
          <a:prstGeom prst="ellipse">
            <a:avLst/>
          </a:prstGeom>
          <a:gradFill>
            <a:gsLst>
              <a:gs pos="0">
                <a:schemeClr val="accent1">
                  <a:alpha val="3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37">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ame 39">
            <a:extLst>
              <a:ext uri="{FF2B5EF4-FFF2-40B4-BE49-F238E27FC236}">
                <a16:creationId xmlns:a16="http://schemas.microsoft.com/office/drawing/2014/main" id="{61478748-3624-4238-BC0F-73EE151C5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914400" y="1122363"/>
            <a:ext cx="10287000" cy="2387600"/>
          </a:xfrm>
        </p:spPr>
        <p:txBody>
          <a:bodyPr vert="horz" lIns="91440" tIns="45720" rIns="91440" bIns="45720" rtlCol="0" anchor="b">
            <a:normAutofit/>
          </a:bodyPr>
          <a:lstStyle/>
          <a:p>
            <a:r>
              <a:rPr lang="en-US" sz="5400">
                <a:solidFill>
                  <a:srgbClr val="FFFFFF"/>
                </a:solidFill>
              </a:rPr>
              <a:t>Landing Page</a:t>
            </a:r>
          </a:p>
        </p:txBody>
      </p:sp>
    </p:spTree>
    <p:extLst>
      <p:ext uri="{BB962C8B-B14F-4D97-AF65-F5344CB8AC3E}">
        <p14:creationId xmlns:p14="http://schemas.microsoft.com/office/powerpoint/2010/main" val="6845940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E28D32-7759-94F9-A7D5-4DA468CA3EA5}"/>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CB458E76-AF8E-911D-E171-71E7897C089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62033CDE-D3D1-A671-74FF-03419997A814}"/>
              </a:ext>
            </a:extLst>
          </p:cNvPr>
          <p:cNvSpPr>
            <a:spLocks noGrp="1"/>
          </p:cNvSpPr>
          <p:nvPr>
            <p:ph type="sldNum" sz="quarter" idx="12"/>
          </p:nvPr>
        </p:nvSpPr>
        <p:spPr/>
        <p:txBody>
          <a:bodyPr/>
          <a:lstStyle/>
          <a:p>
            <a:fld id="{28844951-7827-47D4-8276-7DDE1FA7D85A}" type="slidenum">
              <a:rPr lang="en-US" smtClean="0"/>
              <a:t>29</a:t>
            </a:fld>
            <a:endParaRPr lang="en-US"/>
          </a:p>
        </p:txBody>
      </p:sp>
      <p:pic>
        <p:nvPicPr>
          <p:cNvPr id="6" name="Picture 5" descr="A picture containing text, electronics, indoor, display&#10;&#10;Description automatically generated">
            <a:extLst>
              <a:ext uri="{FF2B5EF4-FFF2-40B4-BE49-F238E27FC236}">
                <a16:creationId xmlns:a16="http://schemas.microsoft.com/office/drawing/2014/main" id="{DAAEA29E-0A5E-35BB-0262-C9692A9289F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6875" t="13889" r="9297" b="14444"/>
          <a:stretch/>
        </p:blipFill>
        <p:spPr>
          <a:xfrm>
            <a:off x="838200" y="914400"/>
            <a:ext cx="10220325" cy="4914900"/>
          </a:xfrm>
          <a:prstGeom prst="rect">
            <a:avLst/>
          </a:prstGeom>
        </p:spPr>
      </p:pic>
    </p:spTree>
    <p:extLst>
      <p:ext uri="{BB962C8B-B14F-4D97-AF65-F5344CB8AC3E}">
        <p14:creationId xmlns:p14="http://schemas.microsoft.com/office/powerpoint/2010/main" val="149992405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F9CE5-1EA9-943F-6FDC-FAC583CC0F21}"/>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2CCD0B48-7D3B-951F-8342-368CAB137FFA}"/>
              </a:ext>
            </a:extLst>
          </p:cNvPr>
          <p:cNvSpPr>
            <a:spLocks noGrp="1"/>
          </p:cNvSpPr>
          <p:nvPr>
            <p:ph type="ftr" sz="quarter" idx="11"/>
          </p:nvPr>
        </p:nvSpPr>
        <p:spPr/>
        <p:txBody>
          <a:bodyPr/>
          <a:lstStyle/>
          <a:p>
            <a:r>
              <a:rPr lang="en-US" dirty="0">
                <a:hlinkClick r:id="rId2"/>
              </a:rPr>
              <a:t>https://brained.app/</a:t>
            </a:r>
            <a:endParaRPr lang="en-US" dirty="0"/>
          </a:p>
          <a:p>
            <a:endParaRPr lang="en-US" dirty="0"/>
          </a:p>
        </p:txBody>
      </p:sp>
      <p:sp>
        <p:nvSpPr>
          <p:cNvPr id="4" name="Slide Number Placeholder 3">
            <a:extLst>
              <a:ext uri="{FF2B5EF4-FFF2-40B4-BE49-F238E27FC236}">
                <a16:creationId xmlns:a16="http://schemas.microsoft.com/office/drawing/2014/main" id="{84862C4A-193C-7800-EE7A-D646706C9744}"/>
              </a:ext>
            </a:extLst>
          </p:cNvPr>
          <p:cNvSpPr>
            <a:spLocks noGrp="1"/>
          </p:cNvSpPr>
          <p:nvPr>
            <p:ph type="sldNum" sz="quarter" idx="12"/>
          </p:nvPr>
        </p:nvSpPr>
        <p:spPr/>
        <p:txBody>
          <a:bodyPr/>
          <a:lstStyle/>
          <a:p>
            <a:fld id="{28844951-7827-47D4-8276-7DDE1FA7D85A}" type="slidenum">
              <a:rPr lang="en-US" smtClean="0"/>
              <a:t>3</a:t>
            </a:fld>
            <a:endParaRPr lang="en-US"/>
          </a:p>
        </p:txBody>
      </p:sp>
      <p:sp>
        <p:nvSpPr>
          <p:cNvPr id="6" name="TextBox 5">
            <a:extLst>
              <a:ext uri="{FF2B5EF4-FFF2-40B4-BE49-F238E27FC236}">
                <a16:creationId xmlns:a16="http://schemas.microsoft.com/office/drawing/2014/main" id="{944E229C-D7C8-9E6D-70DD-87BE4E8DEFEA}"/>
              </a:ext>
            </a:extLst>
          </p:cNvPr>
          <p:cNvSpPr txBox="1"/>
          <p:nvPr/>
        </p:nvSpPr>
        <p:spPr>
          <a:xfrm>
            <a:off x="751138" y="864963"/>
            <a:ext cx="4615154" cy="5632311"/>
          </a:xfrm>
          <a:prstGeom prst="rect">
            <a:avLst/>
          </a:prstGeom>
          <a:noFill/>
        </p:spPr>
        <p:txBody>
          <a:bodyPr wrap="square">
            <a:spAutoFit/>
          </a:bodyPr>
          <a:lstStyle/>
          <a:p>
            <a:pPr algn="l"/>
            <a:r>
              <a:rPr lang="en-US" b="0" i="0" u="none" strike="noStrike" dirty="0">
                <a:effectLst/>
                <a:latin typeface="Montserrat" panose="00000500000000000000" pitchFamily="2" charset="0"/>
              </a:rPr>
              <a:t>BRAINED</a:t>
            </a:r>
          </a:p>
          <a:p>
            <a:pPr algn="l"/>
            <a:r>
              <a:rPr lang="en-US" b="1" i="0" u="none" strike="noStrike" dirty="0">
                <a:effectLst/>
                <a:latin typeface="Montserrat" panose="00000500000000000000" pitchFamily="2" charset="0"/>
              </a:rPr>
              <a:t>Helping Business Build Technology, The Smart Way.</a:t>
            </a:r>
          </a:p>
          <a:p>
            <a:pPr algn="l"/>
            <a:r>
              <a:rPr lang="en-US" b="0" i="0" u="none" strike="noStrike" dirty="0">
                <a:effectLst/>
                <a:latin typeface="Montserrat" panose="00000500000000000000" pitchFamily="2" charset="0"/>
              </a:rPr>
              <a:t>Ruling out dependencies on expensive agencies and inexperienced freelancers,</a:t>
            </a:r>
            <a:r>
              <a:rPr lang="en-US" b="1" i="0" u="none" strike="noStrike" dirty="0">
                <a:effectLst/>
                <a:latin typeface="Montserrat" panose="00000500000000000000" pitchFamily="2" charset="0"/>
              </a:rPr>
              <a:t> Brained </a:t>
            </a:r>
            <a:r>
              <a:rPr lang="en-US" b="0" i="0" u="none" strike="noStrike" dirty="0">
                <a:effectLst/>
                <a:latin typeface="Montserrat" panose="00000500000000000000" pitchFamily="2" charset="0"/>
              </a:rPr>
              <a:t>has invented a platform that empowers digitally transforming businesses with affordable and accessible Tech Teams</a:t>
            </a:r>
          </a:p>
          <a:p>
            <a:pPr algn="l"/>
            <a:endParaRPr lang="en-US" dirty="0">
              <a:latin typeface="Montserrat" panose="00000500000000000000" pitchFamily="2" charset="0"/>
            </a:endParaRPr>
          </a:p>
          <a:p>
            <a:pPr algn="l"/>
            <a:r>
              <a:rPr lang="en-US" b="0" i="0" u="none" strike="noStrike" dirty="0">
                <a:effectLst/>
                <a:latin typeface="Montserrat" panose="00000500000000000000" pitchFamily="2" charset="0"/>
              </a:rPr>
              <a:t>Custom Website &amp; Apps for different product suites:</a:t>
            </a:r>
          </a:p>
          <a:p>
            <a:r>
              <a:rPr lang="en-IN" b="1" i="0" u="none" strike="noStrike" dirty="0">
                <a:effectLst/>
                <a:latin typeface="Montserrat" panose="00000500000000000000" pitchFamily="2" charset="0"/>
              </a:rPr>
              <a:t>E-Commerce</a:t>
            </a:r>
          </a:p>
          <a:p>
            <a:r>
              <a:rPr lang="en-IN" b="1" i="0" u="none" strike="noStrike" dirty="0">
                <a:effectLst/>
                <a:latin typeface="Montserrat" panose="00000500000000000000" pitchFamily="2" charset="0"/>
              </a:rPr>
              <a:t>E-Learning</a:t>
            </a:r>
          </a:p>
          <a:p>
            <a:r>
              <a:rPr lang="en-IN" b="1" i="0" u="none" strike="noStrike" dirty="0">
                <a:effectLst/>
                <a:latin typeface="Montserrat" panose="00000500000000000000" pitchFamily="2" charset="0"/>
              </a:rPr>
              <a:t>Social</a:t>
            </a:r>
          </a:p>
          <a:p>
            <a:r>
              <a:rPr lang="en-IN" b="1" i="0" u="none" strike="noStrike" dirty="0">
                <a:effectLst/>
                <a:latin typeface="Montserrat" panose="00000500000000000000" pitchFamily="2" charset="0"/>
              </a:rPr>
              <a:t>OTT</a:t>
            </a:r>
          </a:p>
          <a:p>
            <a:r>
              <a:rPr lang="en-IN" b="1" i="0" u="none" strike="noStrike" dirty="0">
                <a:effectLst/>
                <a:latin typeface="Montserrat" panose="00000500000000000000" pitchFamily="2" charset="0"/>
              </a:rPr>
              <a:t>Food &amp; Delivery</a:t>
            </a:r>
          </a:p>
          <a:p>
            <a:r>
              <a:rPr lang="en-IN" b="1" i="0" u="none" strike="noStrike" dirty="0">
                <a:effectLst/>
                <a:latin typeface="Montserrat" panose="00000500000000000000" pitchFamily="2" charset="0"/>
              </a:rPr>
              <a:t>Health &amp; Fitness</a:t>
            </a:r>
          </a:p>
          <a:p>
            <a:endParaRPr lang="en-IN" b="1" i="0" u="none" strike="noStrike" dirty="0">
              <a:effectLst/>
              <a:latin typeface="Montserrat" panose="00000500000000000000" pitchFamily="2" charset="0"/>
            </a:endParaRPr>
          </a:p>
          <a:p>
            <a:pPr algn="l"/>
            <a:endParaRPr lang="en-IN" dirty="0"/>
          </a:p>
        </p:txBody>
      </p:sp>
      <p:pic>
        <p:nvPicPr>
          <p:cNvPr id="9" name="Graphic 8">
            <a:extLst>
              <a:ext uri="{FF2B5EF4-FFF2-40B4-BE49-F238E27FC236}">
                <a16:creationId xmlns:a16="http://schemas.microsoft.com/office/drawing/2014/main" id="{DF46E941-D853-3FD3-6AFF-AD83E6E66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7733" y="1143534"/>
            <a:ext cx="6597108" cy="5075167"/>
          </a:xfrm>
          <a:prstGeom prst="rect">
            <a:avLst/>
          </a:prstGeom>
        </p:spPr>
      </p:pic>
      <p:pic>
        <p:nvPicPr>
          <p:cNvPr id="43" name="Picture 42" descr="Logo, company name&#10;&#10;Description automatically generated">
            <a:extLst>
              <a:ext uri="{FF2B5EF4-FFF2-40B4-BE49-F238E27FC236}">
                <a16:creationId xmlns:a16="http://schemas.microsoft.com/office/drawing/2014/main" id="{B3D63109-0E68-B74A-A97B-0556F6704E8F}"/>
              </a:ext>
            </a:extLst>
          </p:cNvPr>
          <p:cNvPicPr>
            <a:picLocks noChangeAspect="1"/>
          </p:cNvPicPr>
          <p:nvPr/>
        </p:nvPicPr>
        <p:blipFill rotWithShape="1">
          <a:blip r:embed="rId5"/>
          <a:srcRect t="15450" b="18788"/>
          <a:stretch/>
        </p:blipFill>
        <p:spPr>
          <a:xfrm>
            <a:off x="10072438" y="639299"/>
            <a:ext cx="1522403" cy="1001159"/>
          </a:xfrm>
          <a:prstGeom prst="rect">
            <a:avLst/>
          </a:prstGeom>
        </p:spPr>
      </p:pic>
    </p:spTree>
    <p:extLst>
      <p:ext uri="{BB962C8B-B14F-4D97-AF65-F5344CB8AC3E}">
        <p14:creationId xmlns:p14="http://schemas.microsoft.com/office/powerpoint/2010/main" val="1960468222"/>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A45A2-F91F-719C-45FD-47FEE7A4881C}"/>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290462CA-D583-F4AC-3606-1FA4C41A5751}"/>
              </a:ext>
            </a:extLst>
          </p:cNvPr>
          <p:cNvSpPr>
            <a:spLocks noGrp="1"/>
          </p:cNvSpPr>
          <p:nvPr>
            <p:ph type="ftr" sz="quarter" idx="11"/>
          </p:nvPr>
        </p:nvSpPr>
        <p:spPr>
          <a:xfrm>
            <a:off x="2780523" y="6429375"/>
            <a:ext cx="7389844" cy="365125"/>
          </a:xfrm>
        </p:spPr>
        <p:txBody>
          <a:bodyPr/>
          <a:lstStyle/>
          <a:p>
            <a:r>
              <a:rPr lang="en-IN" sz="900" dirty="0">
                <a:hlinkClick r:id="rId2"/>
              </a:rPr>
              <a:t>https://brained-21938679.hubspotpagebuilder.com/-temporary-slug-367b79b3-4684-4201-bdcc-6f1061111b1e?hs_preview=qdgHQDLO-73163833232</a:t>
            </a:r>
            <a:endParaRPr lang="en-IN" sz="900" dirty="0"/>
          </a:p>
        </p:txBody>
      </p:sp>
      <p:sp>
        <p:nvSpPr>
          <p:cNvPr id="4" name="Slide Number Placeholder 3">
            <a:extLst>
              <a:ext uri="{FF2B5EF4-FFF2-40B4-BE49-F238E27FC236}">
                <a16:creationId xmlns:a16="http://schemas.microsoft.com/office/drawing/2014/main" id="{F004815F-C6DA-110A-ED7A-96BED3871517}"/>
              </a:ext>
            </a:extLst>
          </p:cNvPr>
          <p:cNvSpPr>
            <a:spLocks noGrp="1"/>
          </p:cNvSpPr>
          <p:nvPr>
            <p:ph type="sldNum" sz="quarter" idx="12"/>
          </p:nvPr>
        </p:nvSpPr>
        <p:spPr/>
        <p:txBody>
          <a:bodyPr/>
          <a:lstStyle/>
          <a:p>
            <a:fld id="{28844951-7827-47D4-8276-7DDE1FA7D85A}" type="slidenum">
              <a:rPr lang="en-US" smtClean="0"/>
              <a:t>30</a:t>
            </a:fld>
            <a:endParaRPr lang="en-US"/>
          </a:p>
        </p:txBody>
      </p:sp>
      <p:pic>
        <p:nvPicPr>
          <p:cNvPr id="6" name="Picture 5" descr="Graphical user interface, text, application, Word&#10;&#10;Description automatically generated">
            <a:extLst>
              <a:ext uri="{FF2B5EF4-FFF2-40B4-BE49-F238E27FC236}">
                <a16:creationId xmlns:a16="http://schemas.microsoft.com/office/drawing/2014/main" id="{B66A85BA-EB62-3CEF-CEFC-043B287E9863}"/>
              </a:ext>
            </a:extLst>
          </p:cNvPr>
          <p:cNvPicPr>
            <a:picLocks noChangeAspect="1"/>
          </p:cNvPicPr>
          <p:nvPr/>
        </p:nvPicPr>
        <p:blipFill rotWithShape="1">
          <a:blip r:embed="rId3"/>
          <a:srcRect l="8515" t="16528" r="24063" b="25000"/>
          <a:stretch/>
        </p:blipFill>
        <p:spPr>
          <a:xfrm>
            <a:off x="1038225" y="1133474"/>
            <a:ext cx="9586832" cy="4676775"/>
          </a:xfrm>
          <a:prstGeom prst="rect">
            <a:avLst/>
          </a:prstGeom>
        </p:spPr>
      </p:pic>
      <p:sp>
        <p:nvSpPr>
          <p:cNvPr id="8" name="Rectangle 7">
            <a:extLst>
              <a:ext uri="{FF2B5EF4-FFF2-40B4-BE49-F238E27FC236}">
                <a16:creationId xmlns:a16="http://schemas.microsoft.com/office/drawing/2014/main" id="{531A2CA8-41F1-4E03-93B2-3B21B6F28E8B}"/>
              </a:ext>
            </a:extLst>
          </p:cNvPr>
          <p:cNvSpPr/>
          <p:nvPr/>
        </p:nvSpPr>
        <p:spPr>
          <a:xfrm>
            <a:off x="4070649" y="5114930"/>
            <a:ext cx="4809592"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“Limited seats only WEBINAR”</a:t>
            </a:r>
          </a:p>
        </p:txBody>
      </p:sp>
    </p:spTree>
    <p:extLst>
      <p:ext uri="{BB962C8B-B14F-4D97-AF65-F5344CB8AC3E}">
        <p14:creationId xmlns:p14="http://schemas.microsoft.com/office/powerpoint/2010/main" val="2365604243"/>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E40E7A-BC8D-163C-7BFF-B66B081452AC}"/>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94AE9211-D368-52D5-87E5-B72EE4B523C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685ECA0-CEC6-3D81-C0DF-94A77E385083}"/>
              </a:ext>
            </a:extLst>
          </p:cNvPr>
          <p:cNvSpPr>
            <a:spLocks noGrp="1"/>
          </p:cNvSpPr>
          <p:nvPr>
            <p:ph type="sldNum" sz="quarter" idx="12"/>
          </p:nvPr>
        </p:nvSpPr>
        <p:spPr/>
        <p:txBody>
          <a:bodyPr/>
          <a:lstStyle/>
          <a:p>
            <a:fld id="{28844951-7827-47D4-8276-7DDE1FA7D85A}" type="slidenum">
              <a:rPr lang="en-US" smtClean="0"/>
              <a:t>31</a:t>
            </a:fld>
            <a:endParaRPr lang="en-US"/>
          </a:p>
        </p:txBody>
      </p:sp>
      <p:pic>
        <p:nvPicPr>
          <p:cNvPr id="6" name="Picture 5" descr="Graphical user interface&#10;&#10;Description automatically generated">
            <a:extLst>
              <a:ext uri="{FF2B5EF4-FFF2-40B4-BE49-F238E27FC236}">
                <a16:creationId xmlns:a16="http://schemas.microsoft.com/office/drawing/2014/main" id="{0C92B15F-878E-3342-25E5-BC8616FE9E6B}"/>
              </a:ext>
            </a:extLst>
          </p:cNvPr>
          <p:cNvPicPr>
            <a:picLocks noChangeAspect="1"/>
          </p:cNvPicPr>
          <p:nvPr/>
        </p:nvPicPr>
        <p:blipFill rotWithShape="1">
          <a:blip r:embed="rId2">
            <a:duotone>
              <a:schemeClr val="accent3">
                <a:shade val="45000"/>
                <a:satMod val="135000"/>
              </a:schemeClr>
              <a:prstClr val="white"/>
            </a:duotone>
          </a:blip>
          <a:srcRect b="61023"/>
          <a:stretch/>
        </p:blipFill>
        <p:spPr>
          <a:xfrm>
            <a:off x="646032" y="1078712"/>
            <a:ext cx="4620360" cy="4700575"/>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C1E153C1-CDC4-4970-636E-2584E0F25F86}"/>
              </a:ext>
            </a:extLst>
          </p:cNvPr>
          <p:cNvPicPr>
            <a:picLocks noChangeAspect="1"/>
          </p:cNvPicPr>
          <p:nvPr/>
        </p:nvPicPr>
        <p:blipFill rotWithShape="1">
          <a:blip r:embed="rId2">
            <a:duotone>
              <a:schemeClr val="accent3">
                <a:shade val="45000"/>
                <a:satMod val="135000"/>
              </a:schemeClr>
              <a:prstClr val="white"/>
            </a:duotone>
          </a:blip>
          <a:srcRect l="363" t="73055" r="-363" b="2500"/>
          <a:stretch/>
        </p:blipFill>
        <p:spPr>
          <a:xfrm>
            <a:off x="5799989" y="1558989"/>
            <a:ext cx="5745979" cy="3666154"/>
          </a:xfrm>
          <a:prstGeom prst="rect">
            <a:avLst/>
          </a:prstGeom>
        </p:spPr>
      </p:pic>
    </p:spTree>
    <p:extLst>
      <p:ext uri="{BB962C8B-B14F-4D97-AF65-F5344CB8AC3E}">
        <p14:creationId xmlns:p14="http://schemas.microsoft.com/office/powerpoint/2010/main" val="1509803582"/>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ame 25">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01A3C5-DDEA-4FB8-B9F0-A1D2A061C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656" y="1297020"/>
            <a:ext cx="5589934" cy="5737916"/>
          </a:xfrm>
          <a:prstGeom prst="ellipse">
            <a:avLst/>
          </a:prstGeom>
          <a:gradFill>
            <a:gsLst>
              <a:gs pos="0">
                <a:schemeClr val="accent1">
                  <a:alpha val="3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ame 39">
            <a:extLst>
              <a:ext uri="{FF2B5EF4-FFF2-40B4-BE49-F238E27FC236}">
                <a16:creationId xmlns:a16="http://schemas.microsoft.com/office/drawing/2014/main" id="{61478748-3624-4238-BC0F-73EE151C5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914400" y="1122363"/>
            <a:ext cx="10287000" cy="2387600"/>
          </a:xfrm>
        </p:spPr>
        <p:txBody>
          <a:bodyPr vert="horz" lIns="91440" tIns="45720" rIns="91440" bIns="45720" rtlCol="0" anchor="b">
            <a:normAutofit/>
          </a:bodyPr>
          <a:lstStyle/>
          <a:p>
            <a:r>
              <a:rPr lang="en-US" sz="5400">
                <a:solidFill>
                  <a:srgbClr val="FFFFFF"/>
                </a:solidFill>
              </a:rPr>
              <a:t>ThankYouPage</a:t>
            </a:r>
          </a:p>
        </p:txBody>
      </p:sp>
    </p:spTree>
    <p:extLst>
      <p:ext uri="{BB962C8B-B14F-4D97-AF65-F5344CB8AC3E}">
        <p14:creationId xmlns:p14="http://schemas.microsoft.com/office/powerpoint/2010/main" val="599282835"/>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A54DC-8A55-EEB2-5B73-4D686AC10A40}"/>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379FC697-BE06-440B-DA63-CADA379141FE}"/>
              </a:ext>
            </a:extLst>
          </p:cNvPr>
          <p:cNvSpPr>
            <a:spLocks noGrp="1"/>
          </p:cNvSpPr>
          <p:nvPr>
            <p:ph type="sldNum" sz="quarter" idx="12"/>
          </p:nvPr>
        </p:nvSpPr>
        <p:spPr/>
        <p:txBody>
          <a:bodyPr/>
          <a:lstStyle/>
          <a:p>
            <a:fld id="{28844951-7827-47D4-8276-7DDE1FA7D85A}" type="slidenum">
              <a:rPr lang="en-US" smtClean="0"/>
              <a:t>33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42F4EB5D-FD10-8F68-EA79-638E7FC2F1F5}"/>
              </a:ext>
            </a:extLst>
          </p:cNvPr>
          <p:cNvPicPr>
            <a:picLocks noChangeAspect="1"/>
          </p:cNvPicPr>
          <p:nvPr/>
        </p:nvPicPr>
        <p:blipFill rotWithShape="1">
          <a:blip r:embed="rId2"/>
          <a:srcRect l="9766" t="13472" r="9687" b="13889"/>
          <a:stretch/>
        </p:blipFill>
        <p:spPr>
          <a:xfrm>
            <a:off x="1190624" y="914594"/>
            <a:ext cx="9820275" cy="4981576"/>
          </a:xfrm>
          <a:prstGeom prst="rect">
            <a:avLst/>
          </a:prstGeom>
        </p:spPr>
      </p:pic>
      <p:sp>
        <p:nvSpPr>
          <p:cNvPr id="10" name="TextBox 9">
            <a:extLst>
              <a:ext uri="{FF2B5EF4-FFF2-40B4-BE49-F238E27FC236}">
                <a16:creationId xmlns:a16="http://schemas.microsoft.com/office/drawing/2014/main" id="{485900C8-D633-6256-152E-49518D231A1F}"/>
              </a:ext>
            </a:extLst>
          </p:cNvPr>
          <p:cNvSpPr txBox="1"/>
          <p:nvPr/>
        </p:nvSpPr>
        <p:spPr>
          <a:xfrm>
            <a:off x="3224505" y="6428598"/>
            <a:ext cx="6757695" cy="707886"/>
          </a:xfrm>
          <a:prstGeom prst="rect">
            <a:avLst/>
          </a:prstGeom>
          <a:noFill/>
        </p:spPr>
        <p:txBody>
          <a:bodyPr wrap="square">
            <a:spAutoFit/>
          </a:bodyPr>
          <a:lstStyle/>
          <a:p>
            <a:r>
              <a:rPr lang="en-IN" sz="1100" dirty="0">
                <a:hlinkClick r:id="rId3"/>
              </a:rPr>
              <a:t>https://brained-21938679.hubspotpagebuilder.com/-temporary-slug-1088d48d-bcd2-4e48-aed8-8ef6594d3067?hs_preview=girKcQAj-73151602819</a:t>
            </a:r>
            <a:endParaRPr lang="en-IN" sz="1100" dirty="0"/>
          </a:p>
          <a:p>
            <a:endParaRPr lang="en-IN" dirty="0"/>
          </a:p>
        </p:txBody>
      </p:sp>
    </p:spTree>
    <p:extLst>
      <p:ext uri="{BB962C8B-B14F-4D97-AF65-F5344CB8AC3E}">
        <p14:creationId xmlns:p14="http://schemas.microsoft.com/office/powerpoint/2010/main" val="344642830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ame 7">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9">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25" name="Picture 3" descr="Amplop berwarna">
            <a:extLst>
              <a:ext uri="{FF2B5EF4-FFF2-40B4-BE49-F238E27FC236}">
                <a16:creationId xmlns:a16="http://schemas.microsoft.com/office/drawing/2014/main" id="{54F6D09A-2456-E70A-B1CC-F2C8870A4A2B}"/>
              </a:ext>
            </a:extLst>
          </p:cNvPr>
          <p:cNvPicPr>
            <a:picLocks noChangeAspect="1"/>
          </p:cNvPicPr>
          <p:nvPr/>
        </p:nvPicPr>
        <p:blipFill rotWithShape="1">
          <a:blip r:embed="rId2"/>
          <a:srcRect t="13011" b="2719"/>
          <a:stretch/>
        </p:blipFill>
        <p:spPr>
          <a:xfrm>
            <a:off x="20" y="10"/>
            <a:ext cx="12191980" cy="6857989"/>
          </a:xfrm>
          <a:prstGeom prst="rect">
            <a:avLst/>
          </a:prstGeom>
        </p:spPr>
      </p:pic>
      <p:sp>
        <p:nvSpPr>
          <p:cNvPr id="26" name="Rectangle 11">
            <a:extLst>
              <a:ext uri="{FF2B5EF4-FFF2-40B4-BE49-F238E27FC236}">
                <a16:creationId xmlns:a16="http://schemas.microsoft.com/office/drawing/2014/main" id="{107303E2-7D44-46E4-A0D5-73DF9974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17207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3">
            <a:extLst>
              <a:ext uri="{FF2B5EF4-FFF2-40B4-BE49-F238E27FC236}">
                <a16:creationId xmlns:a16="http://schemas.microsoft.com/office/drawing/2014/main" id="{D22AF24B-DF9B-4580-9019-8FABD7AC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887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15">
            <a:extLst>
              <a:ext uri="{FF2B5EF4-FFF2-40B4-BE49-F238E27FC236}">
                <a16:creationId xmlns:a16="http://schemas.microsoft.com/office/drawing/2014/main" id="{814E6672-D9A3-4574-B870-1513006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2974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D139CC-DCEF-1AED-E5A8-00D7949FBEE5}"/>
              </a:ext>
            </a:extLst>
          </p:cNvPr>
          <p:cNvSpPr>
            <a:spLocks noGrp="1"/>
          </p:cNvSpPr>
          <p:nvPr>
            <p:ph type="ctrTitle"/>
          </p:nvPr>
        </p:nvSpPr>
        <p:spPr>
          <a:xfrm>
            <a:off x="537410" y="728905"/>
            <a:ext cx="4396540" cy="3184274"/>
          </a:xfrm>
        </p:spPr>
        <p:txBody>
          <a:bodyPr vert="horz" lIns="91440" tIns="45720" rIns="91440" bIns="45720" rtlCol="0" anchor="b">
            <a:normAutofit/>
          </a:bodyPr>
          <a:lstStyle/>
          <a:p>
            <a:pPr algn="l"/>
            <a:r>
              <a:rPr lang="en-US" sz="5400">
                <a:solidFill>
                  <a:srgbClr val="FFFFFF"/>
                </a:solidFill>
              </a:rPr>
              <a:t>Email </a:t>
            </a:r>
          </a:p>
        </p:txBody>
      </p:sp>
    </p:spTree>
    <p:extLst>
      <p:ext uri="{BB962C8B-B14F-4D97-AF65-F5344CB8AC3E}">
        <p14:creationId xmlns:p14="http://schemas.microsoft.com/office/powerpoint/2010/main" val="16621903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5A99-951F-C7E0-445B-B0CAB809E924}"/>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00C32BE-D7A3-A1D5-8340-96B0DEBDECC4}"/>
              </a:ext>
            </a:extLst>
          </p:cNvPr>
          <p:cNvSpPr>
            <a:spLocks noGrp="1"/>
          </p:cNvSpPr>
          <p:nvPr>
            <p:ph type="sldNum" sz="quarter" idx="12"/>
          </p:nvPr>
        </p:nvSpPr>
        <p:spPr/>
        <p:txBody>
          <a:bodyPr/>
          <a:lstStyle/>
          <a:p>
            <a:fld id="{28844951-7827-47D4-8276-7DDE1FA7D85A}" type="slidenum">
              <a:rPr lang="en-US" smtClean="0"/>
              <a:t>35</a:t>
            </a:fld>
            <a:endParaRPr lang="en-US"/>
          </a:p>
        </p:txBody>
      </p:sp>
      <p:sp>
        <p:nvSpPr>
          <p:cNvPr id="12" name="TextBox 11">
            <a:extLst>
              <a:ext uri="{FF2B5EF4-FFF2-40B4-BE49-F238E27FC236}">
                <a16:creationId xmlns:a16="http://schemas.microsoft.com/office/drawing/2014/main" id="{7BAE44CA-B643-523A-4867-A63581A89E12}"/>
              </a:ext>
            </a:extLst>
          </p:cNvPr>
          <p:cNvSpPr txBox="1"/>
          <p:nvPr/>
        </p:nvSpPr>
        <p:spPr>
          <a:xfrm>
            <a:off x="2513046" y="6150272"/>
            <a:ext cx="6097554" cy="553998"/>
          </a:xfrm>
          <a:prstGeom prst="rect">
            <a:avLst/>
          </a:prstGeom>
          <a:noFill/>
        </p:spPr>
        <p:txBody>
          <a:bodyPr wrap="square">
            <a:spAutoFit/>
          </a:bodyPr>
          <a:lstStyle/>
          <a:p>
            <a:endParaRPr lang="en-IN" sz="1200" dirty="0"/>
          </a:p>
          <a:p>
            <a:endParaRPr lang="en-IN" dirty="0"/>
          </a:p>
        </p:txBody>
      </p:sp>
      <p:sp>
        <p:nvSpPr>
          <p:cNvPr id="14" name="TextBox 13">
            <a:extLst>
              <a:ext uri="{FF2B5EF4-FFF2-40B4-BE49-F238E27FC236}">
                <a16:creationId xmlns:a16="http://schemas.microsoft.com/office/drawing/2014/main" id="{F81439E8-0D2A-1D67-7AD9-4DC6E0CD4BF0}"/>
              </a:ext>
            </a:extLst>
          </p:cNvPr>
          <p:cNvSpPr txBox="1"/>
          <p:nvPr/>
        </p:nvSpPr>
        <p:spPr>
          <a:xfrm>
            <a:off x="838200" y="663358"/>
            <a:ext cx="11290040" cy="6432530"/>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cs typeface="Arial" panose="020B0604020202020204" pitchFamily="34" charset="0"/>
              </a:rPr>
              <a:t>Subject: </a:t>
            </a:r>
            <a:r>
              <a:rPr lang="en-US" sz="1400" b="1" i="0" u="none" strike="noStrike" dirty="0">
                <a:solidFill>
                  <a:srgbClr val="000000"/>
                </a:solidFill>
                <a:effectLst/>
                <a:latin typeface="Arial" panose="020B0604020202020204" pitchFamily="34" charset="0"/>
                <a:cs typeface="Arial" panose="020B0604020202020204" pitchFamily="34" charset="0"/>
              </a:rPr>
              <a:t>How do you increase the reach of your business through a No-Code App builder?</a:t>
            </a:r>
          </a:p>
          <a:p>
            <a:pPr rtl="0">
              <a:spcBef>
                <a:spcPts val="0"/>
              </a:spcBef>
              <a:spcAft>
                <a:spcPts val="0"/>
              </a:spcAft>
            </a:pPr>
            <a:r>
              <a:rPr lang="en-US" sz="1400" b="1" dirty="0">
                <a:solidFill>
                  <a:srgbClr val="000000"/>
                </a:solidFill>
                <a:latin typeface="Arial" panose="020B0604020202020204" pitchFamily="34" charset="0"/>
                <a:cs typeface="Arial" panose="020B0604020202020204" pitchFamily="34" charset="0"/>
              </a:rPr>
              <a:t> </a:t>
            </a:r>
          </a:p>
          <a:p>
            <a:pPr rtl="0">
              <a:spcBef>
                <a:spcPts val="0"/>
              </a:spcBef>
              <a:spcAft>
                <a:spcPts val="0"/>
              </a:spcAft>
            </a:pPr>
            <a:r>
              <a:rPr lang="en-US" sz="1400" dirty="0">
                <a:solidFill>
                  <a:srgbClr val="000000"/>
                </a:solidFill>
                <a:latin typeface="Arial" panose="020B0604020202020204" pitchFamily="34" charset="0"/>
                <a:cs typeface="Arial" panose="020B0604020202020204" pitchFamily="34" charset="0"/>
              </a:rPr>
              <a:t>Hey Zain!</a:t>
            </a:r>
            <a:endParaRPr lang="en-US" sz="1400" dirty="0">
              <a:effectLst/>
              <a:latin typeface="Arial" panose="020B0604020202020204" pitchFamily="34" charset="0"/>
              <a:cs typeface="Arial" panose="020B0604020202020204" pitchFamily="34" charset="0"/>
            </a:endParaRPr>
          </a:p>
          <a:p>
            <a:pPr marR="1828800" rtl="0">
              <a:spcBef>
                <a:spcPts val="0"/>
              </a:spcBef>
              <a:spcAft>
                <a:spcPts val="0"/>
              </a:spcAft>
            </a:pPr>
            <a:br>
              <a:rPr lang="en-US" sz="1400" b="0" dirty="0">
                <a:effectLst/>
                <a:latin typeface="Arial" panose="020B0604020202020204" pitchFamily="34" charset="0"/>
                <a:cs typeface="Arial" panose="020B0604020202020204" pitchFamily="34" charset="0"/>
              </a:rPr>
            </a:br>
            <a:r>
              <a:rPr lang="en-US" sz="1400" b="1" i="0" u="none" strike="noStrike" dirty="0">
                <a:solidFill>
                  <a:schemeClr val="accent3">
                    <a:lumMod val="75000"/>
                  </a:schemeClr>
                </a:solidFill>
                <a:effectLst/>
                <a:latin typeface="Arial" panose="020B0604020202020204" pitchFamily="34" charset="0"/>
                <a:cs typeface="Arial" panose="020B0604020202020204" pitchFamily="34" charset="0"/>
              </a:rPr>
              <a:t>Still, wasting a lot of money on third-party apps to increase customer reach?</a:t>
            </a:r>
            <a:endParaRPr lang="en-US" sz="1400" b="0" dirty="0">
              <a:solidFill>
                <a:schemeClr val="accent3">
                  <a:lumMod val="75000"/>
                </a:schemeClr>
              </a:solidFill>
              <a:effectLst/>
              <a:latin typeface="Arial" panose="020B0604020202020204" pitchFamily="34" charset="0"/>
              <a:cs typeface="Arial" panose="020B0604020202020204" pitchFamily="34" charset="0"/>
            </a:endParaRPr>
          </a:p>
          <a:p>
            <a:pPr marR="1828800" rtl="0">
              <a:spcBef>
                <a:spcPts val="0"/>
              </a:spcBef>
              <a:spcAft>
                <a:spcPts val="0"/>
              </a:spcAft>
            </a:pPr>
            <a:br>
              <a:rPr lang="en-US" sz="1400" b="0" dirty="0">
                <a:effectLst/>
                <a:latin typeface="Arial" panose="020B0604020202020204" pitchFamily="34" charset="0"/>
                <a:cs typeface="Arial" panose="020B0604020202020204" pitchFamily="34" charset="0"/>
              </a:rPr>
            </a:br>
            <a:r>
              <a:rPr lang="en-US" sz="1400" b="0" i="0" u="none" strike="noStrike" dirty="0">
                <a:solidFill>
                  <a:srgbClr val="000000"/>
                </a:solidFill>
                <a:effectLst/>
                <a:latin typeface="Arial" panose="020B0604020202020204" pitchFamily="34" charset="0"/>
                <a:cs typeface="Arial" panose="020B0604020202020204" pitchFamily="34" charset="0"/>
              </a:rPr>
              <a:t>A new business especially in its nascent stage can run into many challenges, such as financing, marketing, and most importantly technology. In today’s technologically driven atmosphere, being handicapped in technical areas can be crippling for new businesses.</a:t>
            </a:r>
            <a:endParaRPr lang="en-US" sz="1400" b="0" dirty="0">
              <a:effectLst/>
              <a:latin typeface="Arial" panose="020B0604020202020204" pitchFamily="34" charset="0"/>
              <a:cs typeface="Arial" panose="020B0604020202020204" pitchFamily="34" charset="0"/>
            </a:endParaRPr>
          </a:p>
          <a:p>
            <a:pPr marR="1828800" rtl="0">
              <a:spcBef>
                <a:spcPts val="0"/>
              </a:spcBef>
              <a:spcAft>
                <a:spcPts val="0"/>
              </a:spcAft>
            </a:pPr>
            <a:br>
              <a:rPr lang="en-US" sz="1400" b="0" dirty="0">
                <a:effectLst/>
                <a:latin typeface="Arial" panose="020B0604020202020204" pitchFamily="34" charset="0"/>
                <a:cs typeface="Arial" panose="020B0604020202020204" pitchFamily="34" charset="0"/>
              </a:rPr>
            </a:br>
            <a:r>
              <a:rPr lang="en-US" sz="1400" b="0" i="0" u="none" strike="noStrike" dirty="0">
                <a:solidFill>
                  <a:srgbClr val="000000"/>
                </a:solidFill>
                <a:effectLst/>
                <a:latin typeface="Arial" panose="020B0604020202020204" pitchFamily="34" charset="0"/>
                <a:cs typeface="Arial" panose="020B0604020202020204" pitchFamily="34" charset="0"/>
              </a:rPr>
              <a:t>You’ve tried everything. </a:t>
            </a:r>
            <a:endParaRPr lang="en-US" sz="1400" b="0" dirty="0">
              <a:effectLst/>
              <a:latin typeface="Arial" panose="020B0604020202020204" pitchFamily="34" charset="0"/>
              <a:cs typeface="Arial" panose="020B0604020202020204" pitchFamily="34" charset="0"/>
            </a:endParaRPr>
          </a:p>
          <a:p>
            <a:pPr marR="1828800" rtl="0">
              <a:spcBef>
                <a:spcPts val="0"/>
              </a:spcBef>
              <a:spcAft>
                <a:spcPts val="0"/>
              </a:spcAft>
            </a:pPr>
            <a:br>
              <a:rPr lang="en-US" sz="1400" b="0" dirty="0">
                <a:effectLst/>
                <a:latin typeface="Arial" panose="020B0604020202020204" pitchFamily="34" charset="0"/>
                <a:cs typeface="Arial" panose="020B0604020202020204" pitchFamily="34" charset="0"/>
              </a:rPr>
            </a:br>
            <a:r>
              <a:rPr lang="en-US" sz="1400" b="0" dirty="0">
                <a:effectLst/>
                <a:latin typeface="Arial" panose="020B0604020202020204" pitchFamily="34" charset="0"/>
                <a:cs typeface="Arial" panose="020B0604020202020204" pitchFamily="34" charset="0"/>
              </a:rPr>
              <a:t>Still </a:t>
            </a:r>
            <a:r>
              <a:rPr lang="en-US" sz="1400" dirty="0">
                <a:solidFill>
                  <a:srgbClr val="000000"/>
                </a:solidFill>
                <a:latin typeface="Arial" panose="020B0604020202020204" pitchFamily="34" charset="0"/>
                <a:cs typeface="Arial" panose="020B0604020202020204" pitchFamily="34" charset="0"/>
              </a:rPr>
              <a:t>g</a:t>
            </a:r>
            <a:r>
              <a:rPr lang="en-US" sz="1400" b="0" i="0" u="none" strike="noStrike" dirty="0">
                <a:solidFill>
                  <a:srgbClr val="000000"/>
                </a:solidFill>
                <a:effectLst/>
                <a:latin typeface="Arial" panose="020B0604020202020204" pitchFamily="34" charset="0"/>
                <a:cs typeface="Arial" panose="020B0604020202020204" pitchFamily="34" charset="0"/>
              </a:rPr>
              <a:t>etting tough to get your business tech-enabled with ease of access to multiple functions with a one-stop solution to all problems and assistance in support to understand the complex tech challenges.</a:t>
            </a:r>
          </a:p>
          <a:p>
            <a:pPr marR="1828800" rtl="0">
              <a:spcBef>
                <a:spcPts val="0"/>
              </a:spcBef>
              <a:spcAft>
                <a:spcPts val="0"/>
              </a:spcAft>
            </a:pPr>
            <a:endParaRPr lang="en-US" sz="1400" b="0" dirty="0">
              <a:effectLst/>
              <a:latin typeface="Arial" panose="020B0604020202020204" pitchFamily="34" charset="0"/>
              <a:cs typeface="Arial" panose="020B0604020202020204" pitchFamily="34" charset="0"/>
            </a:endParaRPr>
          </a:p>
          <a:p>
            <a:pPr marR="1828800" rtl="0">
              <a:spcBef>
                <a:spcPts val="0"/>
              </a:spcBef>
              <a:spcAft>
                <a:spcPts val="0"/>
              </a:spcAft>
            </a:pPr>
            <a:r>
              <a:rPr lang="en-US" sz="1400" dirty="0">
                <a:solidFill>
                  <a:srgbClr val="000000"/>
                </a:solidFill>
                <a:latin typeface="Arial" panose="020B0604020202020204" pitchFamily="34" charset="0"/>
                <a:cs typeface="Arial" panose="020B0604020202020204" pitchFamily="34" charset="0"/>
              </a:rPr>
              <a:t>C</a:t>
            </a:r>
            <a:r>
              <a:rPr lang="en-US" sz="1400" b="0" i="0" u="none" strike="noStrike" dirty="0">
                <a:solidFill>
                  <a:srgbClr val="000000"/>
                </a:solidFill>
                <a:effectLst/>
                <a:latin typeface="Arial" panose="020B0604020202020204" pitchFamily="34" charset="0"/>
                <a:cs typeface="Arial" panose="020B0604020202020204" pitchFamily="34" charset="0"/>
              </a:rPr>
              <a:t>reating an app through a third party creates lots of technical challenges and maintenance costs that keep on increasing. </a:t>
            </a:r>
          </a:p>
          <a:p>
            <a:pPr marR="1828800" rtl="0">
              <a:spcBef>
                <a:spcPts val="0"/>
              </a:spcBef>
              <a:spcAft>
                <a:spcPts val="0"/>
              </a:spcAft>
            </a:pPr>
            <a:endParaRPr lang="en-US" sz="1400" b="0" i="0" u="none" strike="noStrike" dirty="0">
              <a:solidFill>
                <a:srgbClr val="000000"/>
              </a:solidFill>
              <a:effectLst/>
              <a:latin typeface="Arial" panose="020B0604020202020204" pitchFamily="34" charset="0"/>
              <a:cs typeface="Arial" panose="020B0604020202020204" pitchFamily="34" charset="0"/>
            </a:endParaRPr>
          </a:p>
          <a:p>
            <a:pPr marR="1828800" rtl="0">
              <a:spcBef>
                <a:spcPts val="0"/>
              </a:spcBef>
              <a:spcAft>
                <a:spcPts val="0"/>
              </a:spcAft>
            </a:pPr>
            <a:r>
              <a:rPr lang="en-US" sz="1400" dirty="0">
                <a:solidFill>
                  <a:srgbClr val="000000"/>
                </a:solidFill>
                <a:latin typeface="Arial" panose="020B0604020202020204" pitchFamily="34" charset="0"/>
                <a:cs typeface="Arial" panose="020B0604020202020204" pitchFamily="34" charset="0"/>
              </a:rPr>
              <a:t>Why paying money to third-party apps is a waste?</a:t>
            </a:r>
          </a:p>
          <a:p>
            <a:pPr marR="1828800" rtl="0">
              <a:spcBef>
                <a:spcPts val="0"/>
              </a:spcBef>
              <a:spcAft>
                <a:spcPts val="0"/>
              </a:spcAft>
            </a:pPr>
            <a:endParaRPr lang="en-US" sz="1400" dirty="0">
              <a:solidFill>
                <a:srgbClr val="000000"/>
              </a:solidFill>
              <a:latin typeface="Arial" panose="020B0604020202020204" pitchFamily="34" charset="0"/>
              <a:cs typeface="Arial" panose="020B0604020202020204" pitchFamily="34" charset="0"/>
            </a:endParaRPr>
          </a:p>
          <a:p>
            <a:pPr marL="171450" marR="1828800" indent="-171450" rtl="0">
              <a:spcBef>
                <a:spcPts val="0"/>
              </a:spcBef>
              <a:spcAft>
                <a:spcPts val="0"/>
              </a:spcAft>
              <a:buFont typeface="Wingdings" panose="05000000000000000000" pitchFamily="2" charset="2"/>
              <a:buChar char="§"/>
            </a:pPr>
            <a:r>
              <a:rPr lang="en-US" sz="1400" b="0" dirty="0">
                <a:solidFill>
                  <a:srgbClr val="000000"/>
                </a:solidFill>
                <a:effectLst/>
                <a:latin typeface="Arial" panose="020B0604020202020204" pitchFamily="34" charset="0"/>
                <a:cs typeface="Arial" panose="020B0604020202020204" pitchFamily="34" charset="0"/>
              </a:rPr>
              <a:t>Less flexibility to customize to your requirements</a:t>
            </a:r>
          </a:p>
          <a:p>
            <a:pPr marL="171450" marR="1828800" indent="-171450" rtl="0">
              <a:spcBef>
                <a:spcPts val="0"/>
              </a:spcBef>
              <a:spcAft>
                <a:spcPts val="0"/>
              </a:spcAft>
              <a:buFont typeface="Wingdings" panose="05000000000000000000" pitchFamily="2" charset="2"/>
              <a:buChar char="§"/>
            </a:pPr>
            <a:r>
              <a:rPr lang="en-US" sz="1400" dirty="0">
                <a:solidFill>
                  <a:srgbClr val="000000"/>
                </a:solidFill>
                <a:latin typeface="Arial" panose="020B0604020202020204" pitchFamily="34" charset="0"/>
                <a:cs typeface="Arial" panose="020B0604020202020204" pitchFamily="34" charset="0"/>
              </a:rPr>
              <a:t>You’re inevitably dependent on the provider.</a:t>
            </a:r>
          </a:p>
          <a:p>
            <a:pPr marL="171450" marR="1828800" indent="-171450" rtl="0">
              <a:spcBef>
                <a:spcPts val="0"/>
              </a:spcBef>
              <a:spcAft>
                <a:spcPts val="0"/>
              </a:spcAft>
              <a:buFont typeface="Wingdings" panose="05000000000000000000" pitchFamily="2" charset="2"/>
              <a:buChar char="§"/>
            </a:pPr>
            <a:r>
              <a:rPr lang="en-US" sz="1400" b="0" dirty="0">
                <a:solidFill>
                  <a:srgbClr val="000000"/>
                </a:solidFill>
                <a:effectLst/>
                <a:latin typeface="Arial" panose="020B0604020202020204" pitchFamily="34" charset="0"/>
                <a:cs typeface="Arial" panose="020B0604020202020204" pitchFamily="34" charset="0"/>
              </a:rPr>
              <a:t>Risk of rising costs</a:t>
            </a:r>
          </a:p>
          <a:p>
            <a:pPr marR="1828800"/>
            <a:br>
              <a:rPr lang="en-US" sz="1400" b="1" dirty="0">
                <a:solidFill>
                  <a:schemeClr val="accent3">
                    <a:lumMod val="75000"/>
                  </a:schemeClr>
                </a:solidFill>
                <a:effectLst/>
                <a:latin typeface="Arial" panose="020B0604020202020204" pitchFamily="34" charset="0"/>
                <a:cs typeface="Arial" panose="020B0604020202020204" pitchFamily="34" charset="0"/>
              </a:rPr>
            </a:br>
            <a:br>
              <a:rPr lang="en-US" sz="1400" u="sng" dirty="0">
                <a:solidFill>
                  <a:schemeClr val="accent3">
                    <a:lumMod val="75000"/>
                  </a:schemeClr>
                </a:solidFill>
                <a:effectLst/>
                <a:latin typeface="Arial" panose="020B0604020202020204" pitchFamily="34" charset="0"/>
                <a:cs typeface="Arial" panose="020B0604020202020204" pitchFamily="34" charset="0"/>
              </a:rPr>
            </a:br>
            <a:r>
              <a:rPr lang="en-US" sz="1400" i="0" u="sng" strike="noStrike" dirty="0">
                <a:solidFill>
                  <a:schemeClr val="accent3">
                    <a:lumMod val="75000"/>
                  </a:schemeClr>
                </a:solidFill>
                <a:effectLst/>
                <a:latin typeface="Arial" panose="020B0604020202020204" pitchFamily="34" charset="0"/>
                <a:cs typeface="Arial" panose="020B0604020202020204" pitchFamily="34" charset="0"/>
              </a:rPr>
              <a:t>You want to increase the reach of your business through a No-Code App Builder.</a:t>
            </a:r>
            <a:endParaRPr lang="en-US" sz="1400" u="sng" dirty="0">
              <a:solidFill>
                <a:schemeClr val="accent3">
                  <a:lumMod val="75000"/>
                </a:schemeClr>
              </a:solidFill>
              <a:effectLst/>
              <a:latin typeface="Arial" panose="020B0604020202020204" pitchFamily="34" charset="0"/>
              <a:cs typeface="Arial" panose="020B0604020202020204" pitchFamily="34" charset="0"/>
            </a:endParaRPr>
          </a:p>
          <a:p>
            <a:pPr marR="1828800" rtl="0">
              <a:spcBef>
                <a:spcPts val="0"/>
              </a:spcBef>
              <a:spcAft>
                <a:spcPts val="0"/>
              </a:spcAft>
            </a:pPr>
            <a:br>
              <a:rPr lang="en-US" sz="1200" b="0" dirty="0">
                <a:solidFill>
                  <a:schemeClr val="accent3">
                    <a:lumMod val="75000"/>
                  </a:schemeClr>
                </a:solidFill>
                <a:effectLst/>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834211"/>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5A99-951F-C7E0-445B-B0CAB809E924}"/>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00C32BE-D7A3-A1D5-8340-96B0DEBDECC4}"/>
              </a:ext>
            </a:extLst>
          </p:cNvPr>
          <p:cNvSpPr>
            <a:spLocks noGrp="1"/>
          </p:cNvSpPr>
          <p:nvPr>
            <p:ph type="sldNum" sz="quarter" idx="12"/>
          </p:nvPr>
        </p:nvSpPr>
        <p:spPr/>
        <p:txBody>
          <a:bodyPr/>
          <a:lstStyle/>
          <a:p>
            <a:fld id="{28844951-7827-47D4-8276-7DDE1FA7D85A}" type="slidenum">
              <a:rPr lang="en-US" smtClean="0"/>
              <a:t>36</a:t>
            </a:fld>
            <a:endParaRPr lang="en-US"/>
          </a:p>
        </p:txBody>
      </p:sp>
      <p:sp>
        <p:nvSpPr>
          <p:cNvPr id="12" name="TextBox 11">
            <a:extLst>
              <a:ext uri="{FF2B5EF4-FFF2-40B4-BE49-F238E27FC236}">
                <a16:creationId xmlns:a16="http://schemas.microsoft.com/office/drawing/2014/main" id="{7BAE44CA-B643-523A-4867-A63581A89E12}"/>
              </a:ext>
            </a:extLst>
          </p:cNvPr>
          <p:cNvSpPr txBox="1"/>
          <p:nvPr/>
        </p:nvSpPr>
        <p:spPr>
          <a:xfrm>
            <a:off x="2513046" y="6150272"/>
            <a:ext cx="6097554" cy="553998"/>
          </a:xfrm>
          <a:prstGeom prst="rect">
            <a:avLst/>
          </a:prstGeom>
          <a:noFill/>
        </p:spPr>
        <p:txBody>
          <a:bodyPr wrap="square">
            <a:spAutoFit/>
          </a:bodyPr>
          <a:lstStyle/>
          <a:p>
            <a:endParaRPr lang="en-IN" sz="1200" dirty="0"/>
          </a:p>
          <a:p>
            <a:endParaRPr lang="en-IN" dirty="0"/>
          </a:p>
        </p:txBody>
      </p:sp>
      <p:pic>
        <p:nvPicPr>
          <p:cNvPr id="2050" name="Picture 2">
            <a:extLst>
              <a:ext uri="{FF2B5EF4-FFF2-40B4-BE49-F238E27FC236}">
                <a16:creationId xmlns:a16="http://schemas.microsoft.com/office/drawing/2014/main" id="{65F32523-510A-02E9-3CBD-8CD23098CD9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10910" t="21758" r="10961" b="24615"/>
          <a:stretch/>
        </p:blipFill>
        <p:spPr bwMode="auto">
          <a:xfrm>
            <a:off x="820502" y="2899713"/>
            <a:ext cx="10550996" cy="32505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D77BDA-E9E4-DE38-BE1E-0CE74DAD80C8}"/>
              </a:ext>
            </a:extLst>
          </p:cNvPr>
          <p:cNvSpPr txBox="1"/>
          <p:nvPr/>
        </p:nvSpPr>
        <p:spPr>
          <a:xfrm>
            <a:off x="743118" y="681618"/>
            <a:ext cx="11265379" cy="1938992"/>
          </a:xfrm>
          <a:prstGeom prst="rect">
            <a:avLst/>
          </a:prstGeom>
          <a:noFill/>
        </p:spPr>
        <p:txBody>
          <a:bodyPr wrap="square">
            <a:spAutoFit/>
          </a:bodyPr>
          <a:lstStyle/>
          <a:p>
            <a:pPr marR="1828800" rtl="0">
              <a:spcBef>
                <a:spcPts val="0"/>
              </a:spcBef>
              <a:spcAft>
                <a:spcPts val="0"/>
              </a:spcAft>
            </a:pPr>
            <a:r>
              <a:rPr lang="en-US" sz="1800" b="1" i="0" u="none" strike="noStrike" dirty="0">
                <a:solidFill>
                  <a:schemeClr val="accent3">
                    <a:lumMod val="75000"/>
                  </a:schemeClr>
                </a:solidFill>
                <a:effectLst/>
                <a:latin typeface="Arial" panose="020B0604020202020204" pitchFamily="34" charset="0"/>
              </a:rPr>
              <a:t>A Single Subscription for all your Tech Needs.</a:t>
            </a:r>
            <a:endParaRPr lang="en-US" sz="1800" b="0" dirty="0">
              <a:solidFill>
                <a:schemeClr val="accent3">
                  <a:lumMod val="75000"/>
                </a:schemeClr>
              </a:solidFill>
              <a:effectLst/>
            </a:endParaRPr>
          </a:p>
          <a:p>
            <a:pPr marR="1828800" rtl="0">
              <a:spcBef>
                <a:spcPts val="0"/>
              </a:spcBef>
              <a:spcAft>
                <a:spcPts val="0"/>
              </a:spcAft>
            </a:pPr>
            <a:br>
              <a:rPr lang="en-US" sz="1800" b="0" dirty="0">
                <a:effectLst/>
              </a:rPr>
            </a:br>
            <a:r>
              <a:rPr lang="en-US" sz="1400" b="0" i="0" u="none" strike="noStrike" dirty="0">
                <a:solidFill>
                  <a:srgbClr val="000000"/>
                </a:solidFill>
                <a:effectLst/>
                <a:latin typeface="Arial" panose="020B0604020202020204" pitchFamily="34" charset="0"/>
              </a:rPr>
              <a:t>Taking a digital step forward is the next action plan for most organizations in recent times. With the increasingly online-first approach, more businesses are looking to grow with their mobile application. The launch tactic for your app should be based on several factors that impact your overall business strategy. The launch is critical to determining the overall success of your business plan and hence, the operational plan for the launch is important as well. With the right strategy, reaching your core target audience with specifics like demographics, geographics, and more will help your app have a substantial edge over the market</a:t>
            </a:r>
            <a:endParaRPr lang="en-US" sz="1800" b="0" dirty="0">
              <a:effectLst/>
            </a:endParaRPr>
          </a:p>
        </p:txBody>
      </p:sp>
    </p:spTree>
    <p:extLst>
      <p:ext uri="{BB962C8B-B14F-4D97-AF65-F5344CB8AC3E}">
        <p14:creationId xmlns:p14="http://schemas.microsoft.com/office/powerpoint/2010/main" val="3119237323"/>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5A99-951F-C7E0-445B-B0CAB809E924}"/>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00C32BE-D7A3-A1D5-8340-96B0DEBDECC4}"/>
              </a:ext>
            </a:extLst>
          </p:cNvPr>
          <p:cNvSpPr>
            <a:spLocks noGrp="1"/>
          </p:cNvSpPr>
          <p:nvPr>
            <p:ph type="sldNum" sz="quarter" idx="12"/>
          </p:nvPr>
        </p:nvSpPr>
        <p:spPr/>
        <p:txBody>
          <a:bodyPr/>
          <a:lstStyle/>
          <a:p>
            <a:fld id="{28844951-7827-47D4-8276-7DDE1FA7D85A}" type="slidenum">
              <a:rPr lang="en-US" smtClean="0"/>
              <a:t>37</a:t>
            </a:fld>
            <a:endParaRPr lang="en-US"/>
          </a:p>
        </p:txBody>
      </p:sp>
      <p:sp>
        <p:nvSpPr>
          <p:cNvPr id="12" name="TextBox 11">
            <a:extLst>
              <a:ext uri="{FF2B5EF4-FFF2-40B4-BE49-F238E27FC236}">
                <a16:creationId xmlns:a16="http://schemas.microsoft.com/office/drawing/2014/main" id="{7BAE44CA-B643-523A-4867-A63581A89E12}"/>
              </a:ext>
            </a:extLst>
          </p:cNvPr>
          <p:cNvSpPr txBox="1"/>
          <p:nvPr/>
        </p:nvSpPr>
        <p:spPr>
          <a:xfrm>
            <a:off x="2513046" y="6150272"/>
            <a:ext cx="6097554" cy="553998"/>
          </a:xfrm>
          <a:prstGeom prst="rect">
            <a:avLst/>
          </a:prstGeom>
          <a:noFill/>
        </p:spPr>
        <p:txBody>
          <a:bodyPr wrap="square">
            <a:spAutoFit/>
          </a:bodyPr>
          <a:lstStyle/>
          <a:p>
            <a:endParaRPr lang="en-IN" sz="1200" dirty="0"/>
          </a:p>
          <a:p>
            <a:endParaRPr lang="en-IN" dirty="0"/>
          </a:p>
        </p:txBody>
      </p:sp>
      <p:sp>
        <p:nvSpPr>
          <p:cNvPr id="6" name="TextBox 5">
            <a:extLst>
              <a:ext uri="{FF2B5EF4-FFF2-40B4-BE49-F238E27FC236}">
                <a16:creationId xmlns:a16="http://schemas.microsoft.com/office/drawing/2014/main" id="{33E252AB-3D47-79D0-410B-616CEAEDF68B}"/>
              </a:ext>
            </a:extLst>
          </p:cNvPr>
          <p:cNvSpPr txBox="1"/>
          <p:nvPr/>
        </p:nvSpPr>
        <p:spPr>
          <a:xfrm>
            <a:off x="707571" y="1096711"/>
            <a:ext cx="10776857" cy="6247864"/>
          </a:xfrm>
          <a:prstGeom prst="rect">
            <a:avLst/>
          </a:prstGeom>
          <a:noFill/>
        </p:spPr>
        <p:txBody>
          <a:bodyPr wrap="square">
            <a:spAutoFit/>
          </a:bodyPr>
          <a:lstStyle/>
          <a:p>
            <a:pPr algn="just" rtl="0">
              <a:spcBef>
                <a:spcPts val="1200"/>
              </a:spcBef>
              <a:spcAft>
                <a:spcPts val="1200"/>
              </a:spcAft>
            </a:pPr>
            <a:r>
              <a:rPr lang="en-US" sz="1400" b="0" i="0" u="none" strike="noStrike" dirty="0">
                <a:solidFill>
                  <a:srgbClr val="000000"/>
                </a:solidFill>
                <a:effectLst/>
                <a:latin typeface="Arial" panose="020B0604020202020204" pitchFamily="34" charset="0"/>
              </a:rPr>
              <a:t>So, what are you waiting for? Grab the opportunity and create your own app –  the most cost-effective solution available. </a:t>
            </a:r>
          </a:p>
          <a:p>
            <a:pPr algn="just" rtl="0">
              <a:spcBef>
                <a:spcPts val="1200"/>
              </a:spcBef>
              <a:spcAft>
                <a:spcPts val="1200"/>
              </a:spcAft>
            </a:pPr>
            <a:r>
              <a:rPr lang="en-US" sz="1400" b="0" i="0" u="none" strike="noStrike" dirty="0">
                <a:solidFill>
                  <a:srgbClr val="000000"/>
                </a:solidFill>
                <a:effectLst/>
                <a:latin typeface="Arial" panose="020B0604020202020204" pitchFamily="34" charset="0"/>
              </a:rPr>
              <a:t>Okay, hang on, Let’s see the benefits of building your own app:</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Connect with your customers in a quick and easy way.</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Provide better customer service.</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Offer personalized services and instigate customer interaction.</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Develop into a stronger brand.</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No more commissions to third-party apps.</a:t>
            </a:r>
            <a:endParaRPr lang="en-US" sz="1400" b="0" dirty="0">
              <a:effectLst/>
            </a:endParaRPr>
          </a:p>
          <a:p>
            <a:pPr indent="-228600" algn="just" rtl="0">
              <a:spcBef>
                <a:spcPts val="1200"/>
              </a:spcBef>
              <a:spcAft>
                <a:spcPts val="1200"/>
              </a:spcAft>
            </a:pPr>
            <a:r>
              <a:rPr lang="en-US" sz="1400" b="0" i="0" u="none" strike="noStrike" dirty="0">
                <a:solidFill>
                  <a:srgbClr val="000000"/>
                </a:solidFill>
                <a:effectLst/>
                <a:latin typeface="Arial" panose="020B0604020202020204" pitchFamily="34" charset="0"/>
              </a:rPr>
              <a:t>·</a:t>
            </a:r>
            <a:r>
              <a:rPr lang="en-US" sz="600" b="0" i="0" u="none" strike="noStrike" dirty="0">
                <a:solidFill>
                  <a:srgbClr val="000000"/>
                </a:solidFill>
                <a:effectLst/>
                <a:latin typeface="Times New Roman" panose="02020603050405020304" pitchFamily="18" charset="0"/>
              </a:rPr>
              <a:t>        </a:t>
            </a:r>
            <a:r>
              <a:rPr lang="en-US" sz="1400" b="0" i="0" u="none" strike="noStrike" dirty="0">
                <a:solidFill>
                  <a:srgbClr val="000000"/>
                </a:solidFill>
                <a:effectLst/>
                <a:latin typeface="Arial" panose="020B0604020202020204" pitchFamily="34" charset="0"/>
              </a:rPr>
              <a:t>Find valuable customer insights which will further help your business to reach new heights</a:t>
            </a:r>
            <a:r>
              <a:rPr lang="en-US" sz="1400" dirty="0">
                <a:solidFill>
                  <a:srgbClr val="000000"/>
                </a:solidFill>
                <a:latin typeface="Arial" panose="020B0604020202020204" pitchFamily="34" charset="0"/>
              </a:rPr>
              <a:t>.</a:t>
            </a:r>
          </a:p>
          <a:p>
            <a:pPr indent="-228600" algn="just" rtl="0">
              <a:spcBef>
                <a:spcPts val="1200"/>
              </a:spcBef>
              <a:spcAft>
                <a:spcPts val="1200"/>
              </a:spcAft>
            </a:pPr>
            <a:endParaRPr lang="en-US" sz="1400" b="0" i="0" u="none" strike="noStrike" dirty="0">
              <a:solidFill>
                <a:srgbClr val="000000"/>
              </a:solidFill>
              <a:effectLst/>
              <a:latin typeface="Arial" panose="020B0604020202020204" pitchFamily="34" charset="0"/>
            </a:endParaRPr>
          </a:p>
          <a:p>
            <a:pPr indent="-228600" algn="just" rtl="0">
              <a:spcBef>
                <a:spcPts val="1200"/>
              </a:spcBef>
              <a:spcAft>
                <a:spcPts val="1200"/>
              </a:spcAft>
            </a:pPr>
            <a:endParaRPr lang="en-US" sz="1400" b="0" dirty="0">
              <a:solidFill>
                <a:srgbClr val="000000"/>
              </a:solidFill>
              <a:effectLst/>
              <a:latin typeface="Arial" panose="020B0604020202020204" pitchFamily="34" charset="0"/>
            </a:endParaRPr>
          </a:p>
          <a:p>
            <a:pPr indent="-228600" algn="just" rtl="0">
              <a:spcBef>
                <a:spcPts val="1200"/>
              </a:spcBef>
              <a:spcAft>
                <a:spcPts val="1200"/>
              </a:spcAft>
            </a:pPr>
            <a:endParaRPr lang="en-US" sz="1400" b="0" dirty="0">
              <a:effectLst/>
            </a:endParaRPr>
          </a:p>
          <a:p>
            <a:br>
              <a:rPr lang="en-US" dirty="0"/>
            </a:br>
            <a:endParaRPr lang="en-IN" dirty="0"/>
          </a:p>
        </p:txBody>
      </p:sp>
    </p:spTree>
    <p:extLst>
      <p:ext uri="{BB962C8B-B14F-4D97-AF65-F5344CB8AC3E}">
        <p14:creationId xmlns:p14="http://schemas.microsoft.com/office/powerpoint/2010/main" val="2625754535"/>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5A99-951F-C7E0-445B-B0CAB809E924}"/>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00C32BE-D7A3-A1D5-8340-96B0DEBDECC4}"/>
              </a:ext>
            </a:extLst>
          </p:cNvPr>
          <p:cNvSpPr>
            <a:spLocks noGrp="1"/>
          </p:cNvSpPr>
          <p:nvPr>
            <p:ph type="sldNum" sz="quarter" idx="12"/>
          </p:nvPr>
        </p:nvSpPr>
        <p:spPr/>
        <p:txBody>
          <a:bodyPr/>
          <a:lstStyle/>
          <a:p>
            <a:fld id="{28844951-7827-47D4-8276-7DDE1FA7D85A}" type="slidenum">
              <a:rPr lang="en-US" smtClean="0"/>
              <a:t>38</a:t>
            </a:fld>
            <a:endParaRPr lang="en-US"/>
          </a:p>
        </p:txBody>
      </p:sp>
      <p:sp>
        <p:nvSpPr>
          <p:cNvPr id="12" name="TextBox 11">
            <a:extLst>
              <a:ext uri="{FF2B5EF4-FFF2-40B4-BE49-F238E27FC236}">
                <a16:creationId xmlns:a16="http://schemas.microsoft.com/office/drawing/2014/main" id="{7BAE44CA-B643-523A-4867-A63581A89E12}"/>
              </a:ext>
            </a:extLst>
          </p:cNvPr>
          <p:cNvSpPr txBox="1"/>
          <p:nvPr/>
        </p:nvSpPr>
        <p:spPr>
          <a:xfrm>
            <a:off x="2513046" y="6429375"/>
            <a:ext cx="6097554" cy="276999"/>
          </a:xfrm>
          <a:prstGeom prst="rect">
            <a:avLst/>
          </a:prstGeom>
          <a:noFill/>
        </p:spPr>
        <p:txBody>
          <a:bodyPr wrap="square">
            <a:spAutoFit/>
          </a:bodyPr>
          <a:lstStyle/>
          <a:p>
            <a:pPr algn="ctr"/>
            <a:r>
              <a:rPr lang="en-IN" sz="1200" dirty="0"/>
              <a:t>To unsubscribe click here</a:t>
            </a:r>
          </a:p>
        </p:txBody>
      </p:sp>
      <p:pic>
        <p:nvPicPr>
          <p:cNvPr id="3074" name="Picture 2">
            <a:extLst>
              <a:ext uri="{FF2B5EF4-FFF2-40B4-BE49-F238E27FC236}">
                <a16:creationId xmlns:a16="http://schemas.microsoft.com/office/drawing/2014/main" id="{BF6F60F6-58DC-72A8-FD19-F78276BCC47E}"/>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CrisscrossEtching/>
                    </a14:imgEffect>
                    <a14:imgEffect>
                      <a14:colorTemperature colorTemp="8800"/>
                    </a14:imgEffect>
                    <a14:imgEffect>
                      <a14:saturation sat="300000"/>
                    </a14:imgEffect>
                  </a14:imgLayer>
                </a14:imgProps>
              </a:ext>
              <a:ext uri="{28A0092B-C50C-407E-A947-70E740481C1C}">
                <a14:useLocalDpi xmlns:a14="http://schemas.microsoft.com/office/drawing/2010/main" val="0"/>
              </a:ext>
            </a:extLst>
          </a:blip>
          <a:srcRect b="53673"/>
          <a:stretch/>
        </p:blipFill>
        <p:spPr bwMode="auto">
          <a:xfrm>
            <a:off x="1302612" y="1571228"/>
            <a:ext cx="9586775" cy="3715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96494"/>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39CC-DCEF-1AED-E5A8-00D7949FBEE5}"/>
              </a:ext>
            </a:extLst>
          </p:cNvPr>
          <p:cNvSpPr>
            <a:spLocks noGrp="1"/>
          </p:cNvSpPr>
          <p:nvPr>
            <p:ph type="ctrTitle"/>
          </p:nvPr>
        </p:nvSpPr>
        <p:spPr>
          <a:xfrm>
            <a:off x="1412750" y="1921800"/>
            <a:ext cx="9144000" cy="2387600"/>
          </a:xfrm>
        </p:spPr>
        <p:txBody>
          <a:bodyPr/>
          <a:lstStyle/>
          <a:p>
            <a:r>
              <a:rPr lang="en-IN" dirty="0"/>
              <a:t>Thank You</a:t>
            </a:r>
          </a:p>
        </p:txBody>
      </p:sp>
    </p:spTree>
    <p:extLst>
      <p:ext uri="{BB962C8B-B14F-4D97-AF65-F5344CB8AC3E}">
        <p14:creationId xmlns:p14="http://schemas.microsoft.com/office/powerpoint/2010/main" val="803843669"/>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524929-325F-4CC4-89F2-74EDDDC6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D17641-B7BA-4826-BC7C-92172791C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51FC7BE-4DC6-4061-98EB-C48DCFFF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D4CA8B8-30A6-49D9-99C0-3ADAF974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22809AF-EB43-4FA3-93FF-87D535C71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952500" y="1040735"/>
            <a:ext cx="10287000" cy="2559975"/>
          </a:xfrm>
        </p:spPr>
        <p:txBody>
          <a:bodyPr vert="horz" lIns="91440" tIns="45720" rIns="91440" bIns="45720" rtlCol="0" anchor="b">
            <a:normAutofit/>
          </a:bodyPr>
          <a:lstStyle/>
          <a:p>
            <a:r>
              <a:rPr lang="en-US" sz="5400">
                <a:solidFill>
                  <a:srgbClr val="FFFFFF"/>
                </a:solidFill>
              </a:rPr>
              <a:t>Buyer’s Persona</a:t>
            </a:r>
            <a:endParaRPr lang="en-US" sz="5400" dirty="0">
              <a:solidFill>
                <a:srgbClr val="FFFFFF"/>
              </a:solidFill>
            </a:endParaRPr>
          </a:p>
        </p:txBody>
      </p:sp>
    </p:spTree>
    <p:extLst>
      <p:ext uri="{BB962C8B-B14F-4D97-AF65-F5344CB8AC3E}">
        <p14:creationId xmlns:p14="http://schemas.microsoft.com/office/powerpoint/2010/main" val="123469497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2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3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3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3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B450B-5247-4B12-7756-9B25554C21D5}"/>
              </a:ext>
            </a:extLst>
          </p:cNvPr>
          <p:cNvSpPr>
            <a:spLocks noGrp="1"/>
          </p:cNvSpPr>
          <p:nvPr>
            <p:ph type="ctrTitle"/>
          </p:nvPr>
        </p:nvSpPr>
        <p:spPr>
          <a:xfrm>
            <a:off x="623876" y="2234536"/>
            <a:ext cx="5665546" cy="2387600"/>
          </a:xfrm>
        </p:spPr>
        <p:txBody>
          <a:bodyPr vert="horz" lIns="91440" tIns="45720" rIns="91440" bIns="45720" rtlCol="0" anchor="b">
            <a:normAutofit/>
          </a:bodyPr>
          <a:lstStyle/>
          <a:p>
            <a:r>
              <a:rPr lang="en-US" sz="5400" dirty="0">
                <a:solidFill>
                  <a:srgbClr val="FFFFFF"/>
                </a:solidFill>
              </a:rPr>
              <a:t>Buyer’s Persona</a:t>
            </a:r>
            <a:br>
              <a:rPr lang="en-US" sz="5400" dirty="0">
                <a:solidFill>
                  <a:srgbClr val="FFFFFF"/>
                </a:solidFill>
              </a:rPr>
            </a:br>
            <a:r>
              <a:rPr lang="en-US" sz="5400" dirty="0">
                <a:solidFill>
                  <a:srgbClr val="FFFFFF"/>
                </a:solidFill>
              </a:rPr>
              <a:t>Windsor Food Factory</a:t>
            </a:r>
          </a:p>
        </p:txBody>
      </p:sp>
      <p:pic>
        <p:nvPicPr>
          <p:cNvPr id="10" name="Picture 9" descr="Diagram&#10;&#10;Description automatically generated">
            <a:extLst>
              <a:ext uri="{FF2B5EF4-FFF2-40B4-BE49-F238E27FC236}">
                <a16:creationId xmlns:a16="http://schemas.microsoft.com/office/drawing/2014/main" id="{7FD70DFE-242B-15B0-F2E6-5134A81CDD52}"/>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774261" y="960337"/>
            <a:ext cx="4937326" cy="49373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84368415"/>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6</a:t>
            </a:fld>
            <a:endParaRPr lang="en-US"/>
          </a:p>
        </p:txBody>
      </p:sp>
      <p:pic>
        <p:nvPicPr>
          <p:cNvPr id="5" name="Picture 4">
            <a:extLst>
              <a:ext uri="{FF2B5EF4-FFF2-40B4-BE49-F238E27FC236}">
                <a16:creationId xmlns:a16="http://schemas.microsoft.com/office/drawing/2014/main" id="{51D85FA8-0254-FEFF-E4E2-05AD883ECEB4}"/>
              </a:ext>
            </a:extLst>
          </p:cNvPr>
          <p:cNvPicPr>
            <a:picLocks noChangeAspect="1"/>
          </p:cNvPicPr>
          <p:nvPr/>
        </p:nvPicPr>
        <p:blipFill>
          <a:blip r:embed="rId2">
            <a:duotone>
              <a:schemeClr val="accent5">
                <a:shade val="45000"/>
                <a:satMod val="135000"/>
              </a:schemeClr>
              <a:prstClr val="white"/>
            </a:duotone>
          </a:blip>
          <a:stretch>
            <a:fillRect/>
          </a:stretch>
        </p:blipFill>
        <p:spPr>
          <a:xfrm>
            <a:off x="1822138" y="858378"/>
            <a:ext cx="9043586" cy="5094553"/>
          </a:xfrm>
          <a:prstGeom prst="rect">
            <a:avLst/>
          </a:prstGeom>
        </p:spPr>
      </p:pic>
    </p:spTree>
    <p:extLst>
      <p:ext uri="{BB962C8B-B14F-4D97-AF65-F5344CB8AC3E}">
        <p14:creationId xmlns:p14="http://schemas.microsoft.com/office/powerpoint/2010/main" val="1445593416"/>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7</a:t>
            </a:fld>
            <a:endParaRPr lang="en-US"/>
          </a:p>
        </p:txBody>
      </p:sp>
      <p:pic>
        <p:nvPicPr>
          <p:cNvPr id="7" name="Picture 6">
            <a:extLst>
              <a:ext uri="{FF2B5EF4-FFF2-40B4-BE49-F238E27FC236}">
                <a16:creationId xmlns:a16="http://schemas.microsoft.com/office/drawing/2014/main" id="{04DF1EC4-8818-E4E5-BC16-957B30669D7E}"/>
              </a:ext>
            </a:extLst>
          </p:cNvPr>
          <p:cNvPicPr>
            <a:picLocks noChangeAspect="1"/>
          </p:cNvPicPr>
          <p:nvPr/>
        </p:nvPicPr>
        <p:blipFill>
          <a:blip r:embed="rId2">
            <a:duotone>
              <a:schemeClr val="accent5">
                <a:shade val="45000"/>
                <a:satMod val="135000"/>
              </a:schemeClr>
              <a:prstClr val="white"/>
            </a:duotone>
          </a:blip>
          <a:stretch>
            <a:fillRect/>
          </a:stretch>
        </p:blipFill>
        <p:spPr>
          <a:xfrm>
            <a:off x="1494059" y="851346"/>
            <a:ext cx="8797606" cy="4955984"/>
          </a:xfrm>
          <a:prstGeom prst="rect">
            <a:avLst/>
          </a:prstGeom>
        </p:spPr>
      </p:pic>
    </p:spTree>
    <p:extLst>
      <p:ext uri="{BB962C8B-B14F-4D97-AF65-F5344CB8AC3E}">
        <p14:creationId xmlns:p14="http://schemas.microsoft.com/office/powerpoint/2010/main" val="278727846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8</a:t>
            </a:fld>
            <a:endParaRPr lang="en-US"/>
          </a:p>
        </p:txBody>
      </p:sp>
      <p:pic>
        <p:nvPicPr>
          <p:cNvPr id="6" name="Picture 5">
            <a:extLst>
              <a:ext uri="{FF2B5EF4-FFF2-40B4-BE49-F238E27FC236}">
                <a16:creationId xmlns:a16="http://schemas.microsoft.com/office/drawing/2014/main" id="{33F64B34-3E23-402E-DBC8-B3D115ACCAA1}"/>
              </a:ext>
            </a:extLst>
          </p:cNvPr>
          <p:cNvPicPr>
            <a:picLocks noChangeAspect="1"/>
          </p:cNvPicPr>
          <p:nvPr/>
        </p:nvPicPr>
        <p:blipFill>
          <a:blip r:embed="rId2">
            <a:duotone>
              <a:schemeClr val="accent5">
                <a:shade val="45000"/>
                <a:satMod val="135000"/>
              </a:schemeClr>
              <a:prstClr val="white"/>
            </a:duotone>
          </a:blip>
          <a:stretch>
            <a:fillRect/>
          </a:stretch>
        </p:blipFill>
        <p:spPr>
          <a:xfrm>
            <a:off x="1719744" y="1114739"/>
            <a:ext cx="8982467" cy="4813079"/>
          </a:xfrm>
          <a:prstGeom prst="rect">
            <a:avLst/>
          </a:prstGeom>
        </p:spPr>
      </p:pic>
    </p:spTree>
    <p:extLst>
      <p:ext uri="{BB962C8B-B14F-4D97-AF65-F5344CB8AC3E}">
        <p14:creationId xmlns:p14="http://schemas.microsoft.com/office/powerpoint/2010/main" val="61145507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8A738-56D9-A6C1-58A7-CDDA5DD41E4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136CBD1-88BF-D816-AF86-4C48637CB26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620727-BD83-52CE-3506-A7AEA78DB787}"/>
              </a:ext>
            </a:extLst>
          </p:cNvPr>
          <p:cNvSpPr>
            <a:spLocks noGrp="1"/>
          </p:cNvSpPr>
          <p:nvPr>
            <p:ph type="sldNum" sz="quarter" idx="12"/>
          </p:nvPr>
        </p:nvSpPr>
        <p:spPr/>
        <p:txBody>
          <a:bodyPr/>
          <a:lstStyle/>
          <a:p>
            <a:fld id="{28844951-7827-47D4-8276-7DDE1FA7D85A}" type="slidenum">
              <a:rPr lang="en-US" smtClean="0"/>
              <a:t>9</a:t>
            </a:fld>
            <a:endParaRPr lang="en-US"/>
          </a:p>
        </p:txBody>
      </p:sp>
      <p:pic>
        <p:nvPicPr>
          <p:cNvPr id="5" name="Picture 4">
            <a:extLst>
              <a:ext uri="{FF2B5EF4-FFF2-40B4-BE49-F238E27FC236}">
                <a16:creationId xmlns:a16="http://schemas.microsoft.com/office/drawing/2014/main" id="{D945CA93-C016-D0DE-F121-44B079FE94CF}"/>
              </a:ext>
            </a:extLst>
          </p:cNvPr>
          <p:cNvPicPr>
            <a:picLocks noChangeAspect="1"/>
          </p:cNvPicPr>
          <p:nvPr/>
        </p:nvPicPr>
        <p:blipFill>
          <a:blip r:embed="rId2">
            <a:duotone>
              <a:schemeClr val="accent5">
                <a:shade val="45000"/>
                <a:satMod val="135000"/>
              </a:schemeClr>
              <a:prstClr val="white"/>
            </a:duotone>
          </a:blip>
          <a:stretch>
            <a:fillRect/>
          </a:stretch>
        </p:blipFill>
        <p:spPr>
          <a:xfrm>
            <a:off x="1523603" y="1105410"/>
            <a:ext cx="9374551" cy="4876266"/>
          </a:xfrm>
          <a:prstGeom prst="rect">
            <a:avLst/>
          </a:prstGeom>
        </p:spPr>
      </p:pic>
    </p:spTree>
    <p:extLst>
      <p:ext uri="{BB962C8B-B14F-4D97-AF65-F5344CB8AC3E}">
        <p14:creationId xmlns:p14="http://schemas.microsoft.com/office/powerpoint/2010/main" val="2003862636"/>
      </p:ext>
    </p:extLst>
  </p:cSld>
  <p:clrMapOvr>
    <a:masterClrMapping/>
  </p:clrMapOvr>
  <p:transition spd="slow">
    <p:randomBar dir="vert"/>
  </p:transition>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{49C13981-714D-477C-BE3C-CFB2089DC9B2}tf00537603_win32</Template>
  <TotalTime>1456</TotalTime>
  <Words>1073</Words>
  <Application>Microsoft Office PowerPoint</Application>
  <PresentationFormat>Widescreen</PresentationFormat>
  <Paragraphs>145</Paragraphs>
  <Slides>39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Avenir Next LT Pro</vt:lpstr>
      <vt:lpstr>Calibri</vt:lpstr>
      <vt:lpstr>Cambria</vt:lpstr>
      <vt:lpstr>Montserrat</vt:lpstr>
      <vt:lpstr>Sabon Next LT</vt:lpstr>
      <vt:lpstr>Times New Roman</vt:lpstr>
      <vt:lpstr>Wingdings</vt:lpstr>
      <vt:lpstr>LuminousVTI</vt:lpstr>
      <vt:lpstr>Inbound Marketing for Brained</vt:lpstr>
      <vt:lpstr>Company Overview</vt:lpstr>
      <vt:lpstr>PowerPoint Presentation</vt:lpstr>
      <vt:lpstr>Buyer’s Persona</vt:lpstr>
      <vt:lpstr>Buyer’s Persona Windsor Food Factory</vt:lpstr>
      <vt:lpstr>PowerPoint Presentation</vt:lpstr>
      <vt:lpstr>PowerPoint Presentation</vt:lpstr>
      <vt:lpstr>PowerPoint Presentation</vt:lpstr>
      <vt:lpstr>PowerPoint Presentation</vt:lpstr>
      <vt:lpstr>Buyer’s Persona Pizza on My Plate</vt:lpstr>
      <vt:lpstr>PowerPoint Presentation</vt:lpstr>
      <vt:lpstr>PowerPoint Presentation</vt:lpstr>
      <vt:lpstr>PowerPoint Presentation</vt:lpstr>
      <vt:lpstr>PowerPoint Presentation</vt:lpstr>
      <vt:lpstr>Buyer’s Journey</vt:lpstr>
      <vt:lpstr>PowerPoint Presentation</vt:lpstr>
      <vt:lpstr>PowerPoint Presentation</vt:lpstr>
      <vt:lpstr>Keywords from Word Tracker</vt:lpstr>
      <vt:lpstr>PowerPoint Presentation</vt:lpstr>
      <vt:lpstr>PowerPoint Presentation</vt:lpstr>
      <vt:lpstr>Brained Blog</vt:lpstr>
      <vt:lpstr>No Code App Builder 2022: Affordable one-stop solution for creating your app   </vt:lpstr>
      <vt:lpstr>PowerPoint Presentation</vt:lpstr>
      <vt:lpstr>PowerPoint Presentation</vt:lpstr>
      <vt:lpstr>10x faster virtual tech team and cost-effective   </vt:lpstr>
      <vt:lpstr>PowerPoint Presentation</vt:lpstr>
      <vt:lpstr>PowerPoint Presentation</vt:lpstr>
      <vt:lpstr>Landing Page</vt:lpstr>
      <vt:lpstr>PowerPoint Presentation</vt:lpstr>
      <vt:lpstr>PowerPoint Presentation</vt:lpstr>
      <vt:lpstr>PowerPoint Presentation</vt:lpstr>
      <vt:lpstr>ThankYouPage</vt:lpstr>
      <vt:lpstr>PowerPoint Presentation</vt:lpstr>
      <vt:lpstr>Email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ARUZA AWASTHI</dc:creator>
  <cp:lastModifiedBy>Renu Sree Paruchuri</cp:lastModifiedBy>
  <cp:revision>5</cp:revision>
  <dcterms:created xsi:type="dcterms:W3CDTF">2022-05-09T16:00:25Z</dcterms:created>
  <dcterms:modified xsi:type="dcterms:W3CDTF">2024-06-20T08:23:18Z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